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1557000" cy="650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14" d="100"/>
          <a:sy n="114" d="100"/>
        </p:scale>
        <p:origin x="660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812" y="141097"/>
            <a:ext cx="7202947" cy="62214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9470" y="2699371"/>
            <a:ext cx="8353298" cy="318485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 latinLnBrk="1">
              <a:lnSpc>
                <a:spcPct val="58099"/>
              </a:lnSpc>
            </a:pPr>
            <a:r>
              <a:rPr lang="zh-CN" altLang="en-US" sz="1900" b="1" spc="200">
                <a:solidFill>
                  <a:srgbClr val="FFFFFF"/>
                </a:solidFill>
                <a:latin typeface="Microsoft YaHei"/>
                <a:ea typeface="Microsoft YaHei"/>
              </a:rPr>
              <a:t>基于微服务架构的新媒体企业信息化系</a:t>
            </a:r>
            <a:r>
              <a:rPr lang="zh-CN" altLang="en-US" sz="1900" b="1" spc="200" smtClean="0">
                <a:solidFill>
                  <a:srgbClr val="FFFFFF"/>
                </a:solidFill>
                <a:latin typeface="Microsoft YaHei"/>
                <a:ea typeface="Microsoft YaHei"/>
              </a:rPr>
              <a:t>统</a:t>
            </a:r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3225800" y="3327400"/>
            <a:ext cx="5100638" cy="46355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1900" b="1" spc="200">
                <a:solidFill>
                  <a:srgbClr val="FFFFFF"/>
                </a:solidFill>
                <a:latin typeface="Microsoft YaHei"/>
                <a:ea typeface="Microsoft YaHei"/>
              </a:rPr>
              <a:t>设计与实现</a:t>
            </a:r>
            <a:endParaRPr 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8458200" y="5270500"/>
            <a:ext cx="2425700" cy="8636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200">
                <a:solidFill>
                  <a:srgbClr val="505050"/>
                </a:solidFill>
                <a:latin typeface="Microsoft YaHei"/>
                <a:ea typeface="Microsoft YaHei"/>
              </a:rPr>
              <a:t>二级学院：计算机科学与软件学院班级：16软件工程2班</a:t>
            </a:r>
            <a:endParaRPr lang="en-US" sz="1100"/>
          </a:p>
          <a:p>
            <a:pPr algn="l" latinLnBrk="1">
              <a:lnSpc>
                <a:spcPct val="116199"/>
              </a:lnSpc>
            </a:pPr>
            <a:r>
              <a:rPr lang="en-US" sz="1200">
                <a:solidFill>
                  <a:srgbClr val="505050"/>
                </a:solidFill>
                <a:latin typeface="Microsoft YaHei"/>
                <a:ea typeface="Microsoft YaHei"/>
              </a:rPr>
              <a:t>姓名：何承翰</a:t>
            </a:r>
          </a:p>
          <a:p>
            <a:pPr algn="l" latinLnBrk="1">
              <a:lnSpc>
                <a:spcPct val="116199"/>
              </a:lnSpc>
            </a:pPr>
            <a:r>
              <a:rPr lang="en-US" sz="1200">
                <a:solidFill>
                  <a:srgbClr val="505050"/>
                </a:solidFill>
                <a:latin typeface="Microsoft YaHei"/>
                <a:ea typeface="Microsoft YaHei"/>
              </a:rPr>
              <a:t>学号：201624133225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2" b="-5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9142" y="478028"/>
            <a:ext cx="8632063" cy="55245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400">
                <a:solidFill>
                  <a:srgbClr val="42464B"/>
                </a:solidFill>
                <a:latin typeface="Microsoft YaHei"/>
                <a:ea typeface="Microsoft YaHei"/>
              </a:rPr>
              <a:t>研究内容：各大模块的设计，如何更加贴切企业的需求？</a:t>
            </a:r>
            <a:endParaRPr lang="en-US" sz="11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649" y="1208024"/>
            <a:ext cx="2697763" cy="13358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285" y="2646553"/>
            <a:ext cx="2691141" cy="3004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600" y="1193800"/>
            <a:ext cx="2096239" cy="43577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1200" y="5765800"/>
            <a:ext cx="2038032" cy="304800"/>
          </a:xfrm>
          <a:prstGeom prst="rect">
            <a:avLst/>
          </a:prstGeom>
          <a:solidFill>
            <a:srgbClr val="03A9F4"/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1600">
                <a:solidFill>
                  <a:srgbClr val="FFFFFF"/>
                </a:solidFill>
                <a:latin typeface="Microsoft YaHei"/>
                <a:ea typeface="Microsoft YaHei"/>
              </a:rPr>
              <a:t>客户前端（官网）</a:t>
            </a:r>
            <a:endParaRPr lang="en-US" sz="1100"/>
          </a:p>
        </p:txBody>
      </p:sp>
      <p:sp>
        <p:nvSpPr>
          <p:cNvPr id="7" name="TextBox 6"/>
          <p:cNvSpPr txBox="1"/>
          <p:nvPr/>
        </p:nvSpPr>
        <p:spPr>
          <a:xfrm>
            <a:off x="3289300" y="5765800"/>
            <a:ext cx="1828800" cy="304800"/>
          </a:xfrm>
          <a:prstGeom prst="rect">
            <a:avLst/>
          </a:prstGeom>
          <a:solidFill>
            <a:srgbClr val="03A9F4"/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1600">
                <a:solidFill>
                  <a:srgbClr val="FFFFFF"/>
                </a:solidFill>
                <a:latin typeface="Microsoft YaHei"/>
                <a:ea typeface="Microsoft YaHei"/>
              </a:rPr>
              <a:t>小程序前端</a:t>
            </a:r>
            <a:endParaRPr lang="en-US" sz="1100"/>
          </a:p>
        </p:txBody>
      </p:sp>
      <p:sp>
        <p:nvSpPr>
          <p:cNvPr id="8" name="TextBox 7"/>
          <p:cNvSpPr txBox="1"/>
          <p:nvPr/>
        </p:nvSpPr>
        <p:spPr>
          <a:xfrm>
            <a:off x="5905500" y="2501900"/>
            <a:ext cx="1828800" cy="304800"/>
          </a:xfrm>
          <a:prstGeom prst="rect">
            <a:avLst/>
          </a:prstGeom>
          <a:solidFill>
            <a:srgbClr val="03A9F4"/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1600">
                <a:solidFill>
                  <a:srgbClr val="FFFFFF"/>
                </a:solidFill>
                <a:latin typeface="Microsoft YaHei"/>
                <a:ea typeface="Microsoft YaHei"/>
              </a:rPr>
              <a:t>员工前端</a:t>
            </a:r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30" y="1617345"/>
            <a:ext cx="4473073" cy="32736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53868" y="2365629"/>
            <a:ext cx="1806892" cy="17272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9000" b="1">
                <a:solidFill>
                  <a:srgbClr val="FFFFFF"/>
                </a:solidFill>
                <a:latin typeface="Microsoft YaHei"/>
                <a:ea typeface="Microsoft YaHei"/>
              </a:rPr>
              <a:t>03</a:t>
            </a:r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6296787" y="2342388"/>
            <a:ext cx="2540000" cy="6604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3000">
                <a:solidFill>
                  <a:srgbClr val="42464B"/>
                </a:solidFill>
                <a:latin typeface="Microsoft YaHei"/>
                <a:ea typeface="Microsoft YaHei"/>
              </a:rPr>
              <a:t>实现方法</a:t>
            </a:r>
            <a:endParaRPr 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6302756" y="3029331"/>
            <a:ext cx="4145343" cy="6985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57700"/>
              </a:lnSpc>
            </a:pPr>
            <a:r>
              <a:rPr lang="en-US" sz="1200">
                <a:solidFill>
                  <a:srgbClr val="000000"/>
                </a:solidFill>
                <a:latin typeface="Microsoft YaHei"/>
                <a:ea typeface="Microsoft YaHei"/>
              </a:rPr>
              <a:t>系统架构：“三前两后”</a:t>
            </a:r>
            <a:endParaRPr lang="en-US" sz="1100"/>
          </a:p>
          <a:p>
            <a:pPr latinLnBrk="1">
              <a:lnSpc>
                <a:spcPct val="157700"/>
              </a:lnSpc>
            </a:pPr>
            <a:r>
              <a:rPr lang="en-US" sz="1200">
                <a:solidFill>
                  <a:srgbClr val="000000"/>
                </a:solidFill>
                <a:latin typeface="Microsoft YaHei"/>
                <a:ea typeface="Microsoft YaHei"/>
              </a:rPr>
              <a:t>内部框架：spring boot + vue.js + python</a:t>
            </a: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2" b="-5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3968" y="492125"/>
            <a:ext cx="5979604" cy="55245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400">
                <a:solidFill>
                  <a:srgbClr val="42464B"/>
                </a:solidFill>
                <a:latin typeface="Microsoft YaHei"/>
                <a:ea typeface="Microsoft YaHei"/>
              </a:rPr>
              <a:t>实现方法：前后端分离，分布式系统</a:t>
            </a:r>
            <a:endParaRPr lang="en-US" sz="1100"/>
          </a:p>
        </p:txBody>
      </p:sp>
      <p:sp>
        <p:nvSpPr>
          <p:cNvPr id="3" name="Freeform 2"/>
          <p:cNvSpPr/>
          <p:nvPr/>
        </p:nvSpPr>
        <p:spPr>
          <a:xfrm rot="20580000">
            <a:off x="4216400" y="2311400"/>
            <a:ext cx="171224" cy="160491"/>
          </a:xfrm>
          <a:custGeom>
            <a:avLst/>
            <a:gdLst/>
            <a:ahLst/>
            <a:cxnLst/>
            <a:rect l="l" t="t" r="r" b="b"/>
            <a:pathLst>
              <a:path w="171224" h="160491">
                <a:moveTo>
                  <a:pt x="0" y="160491"/>
                </a:moveTo>
                <a:lnTo>
                  <a:pt x="171224" y="83798"/>
                </a:lnTo>
                <a:lnTo>
                  <a:pt x="0" y="0"/>
                </a:lnTo>
                <a:lnTo>
                  <a:pt x="0" y="160491"/>
                </a:lnTo>
                <a:lnTo>
                  <a:pt x="0" y="160491"/>
                </a:lnTo>
                <a:close/>
              </a:path>
            </a:pathLst>
          </a:custGeom>
          <a:solidFill>
            <a:srgbClr val="848E9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Freeform 3"/>
          <p:cNvSpPr/>
          <p:nvPr/>
        </p:nvSpPr>
        <p:spPr>
          <a:xfrm rot="20580000">
            <a:off x="3517900" y="2527300"/>
            <a:ext cx="665857" cy="38208"/>
          </a:xfrm>
          <a:custGeom>
            <a:avLst/>
            <a:gdLst/>
            <a:ahLst/>
            <a:cxnLst/>
            <a:rect l="l" t="t" r="r" b="b"/>
            <a:pathLst>
              <a:path w="665857" h="38208">
                <a:moveTo>
                  <a:pt x="609593" y="22922"/>
                </a:moveTo>
                <a:cubicBezTo>
                  <a:pt x="609593" y="7637"/>
                  <a:pt x="618960" y="0"/>
                  <a:pt x="637725" y="0"/>
                </a:cubicBezTo>
                <a:lnTo>
                  <a:pt x="637725" y="0"/>
                </a:lnTo>
                <a:cubicBezTo>
                  <a:pt x="647092" y="0"/>
                  <a:pt x="665857" y="7637"/>
                  <a:pt x="665857" y="22922"/>
                </a:cubicBezTo>
                <a:lnTo>
                  <a:pt x="665857" y="22922"/>
                </a:lnTo>
                <a:cubicBezTo>
                  <a:pt x="665857" y="30559"/>
                  <a:pt x="647092" y="38208"/>
                  <a:pt x="637725" y="38208"/>
                </a:cubicBezTo>
                <a:lnTo>
                  <a:pt x="637725" y="38208"/>
                </a:lnTo>
                <a:cubicBezTo>
                  <a:pt x="618975" y="38208"/>
                  <a:pt x="609593" y="30559"/>
                  <a:pt x="609593" y="22922"/>
                </a:cubicBezTo>
                <a:lnTo>
                  <a:pt x="609593" y="22922"/>
                </a:lnTo>
                <a:close/>
                <a:moveTo>
                  <a:pt x="487683" y="22922"/>
                </a:moveTo>
                <a:cubicBezTo>
                  <a:pt x="487683" y="7637"/>
                  <a:pt x="506447" y="0"/>
                  <a:pt x="515815" y="0"/>
                </a:cubicBezTo>
                <a:lnTo>
                  <a:pt x="515815" y="0"/>
                </a:lnTo>
                <a:cubicBezTo>
                  <a:pt x="534579" y="0"/>
                  <a:pt x="543947" y="7637"/>
                  <a:pt x="543947" y="22922"/>
                </a:cubicBezTo>
                <a:lnTo>
                  <a:pt x="543947" y="22922"/>
                </a:lnTo>
                <a:cubicBezTo>
                  <a:pt x="543947" y="30559"/>
                  <a:pt x="534579" y="38208"/>
                  <a:pt x="515815" y="38208"/>
                </a:cubicBezTo>
                <a:lnTo>
                  <a:pt x="515815" y="38208"/>
                </a:lnTo>
                <a:cubicBezTo>
                  <a:pt x="506447" y="38208"/>
                  <a:pt x="487683" y="30559"/>
                  <a:pt x="487683" y="22922"/>
                </a:cubicBezTo>
                <a:lnTo>
                  <a:pt x="487683" y="22922"/>
                </a:lnTo>
                <a:close/>
                <a:moveTo>
                  <a:pt x="365758" y="22922"/>
                </a:moveTo>
                <a:cubicBezTo>
                  <a:pt x="365758" y="7637"/>
                  <a:pt x="384508" y="0"/>
                  <a:pt x="393890" y="0"/>
                </a:cubicBezTo>
                <a:lnTo>
                  <a:pt x="393890" y="0"/>
                </a:lnTo>
                <a:cubicBezTo>
                  <a:pt x="412655" y="0"/>
                  <a:pt x="422022" y="7637"/>
                  <a:pt x="422022" y="22922"/>
                </a:cubicBezTo>
                <a:lnTo>
                  <a:pt x="422022" y="22922"/>
                </a:lnTo>
                <a:cubicBezTo>
                  <a:pt x="422022" y="30559"/>
                  <a:pt x="412655" y="38208"/>
                  <a:pt x="393890" y="38208"/>
                </a:cubicBezTo>
                <a:lnTo>
                  <a:pt x="393890" y="38208"/>
                </a:lnTo>
                <a:cubicBezTo>
                  <a:pt x="384508" y="38208"/>
                  <a:pt x="365758" y="30559"/>
                  <a:pt x="365758" y="22922"/>
                </a:cubicBezTo>
                <a:lnTo>
                  <a:pt x="365758" y="22922"/>
                </a:lnTo>
                <a:close/>
                <a:moveTo>
                  <a:pt x="243849" y="22922"/>
                </a:moveTo>
                <a:cubicBezTo>
                  <a:pt x="243849" y="7637"/>
                  <a:pt x="262598" y="0"/>
                  <a:pt x="271981" y="0"/>
                </a:cubicBezTo>
                <a:lnTo>
                  <a:pt x="271981" y="0"/>
                </a:lnTo>
                <a:cubicBezTo>
                  <a:pt x="290745" y="0"/>
                  <a:pt x="300113" y="7637"/>
                  <a:pt x="300113" y="22922"/>
                </a:cubicBezTo>
                <a:lnTo>
                  <a:pt x="300113" y="22922"/>
                </a:lnTo>
                <a:cubicBezTo>
                  <a:pt x="300113" y="30559"/>
                  <a:pt x="290745" y="38208"/>
                  <a:pt x="271981" y="38208"/>
                </a:cubicBezTo>
                <a:lnTo>
                  <a:pt x="271981" y="38208"/>
                </a:lnTo>
                <a:cubicBezTo>
                  <a:pt x="262598" y="38208"/>
                  <a:pt x="243849" y="30559"/>
                  <a:pt x="243849" y="22922"/>
                </a:cubicBezTo>
                <a:lnTo>
                  <a:pt x="243849" y="22922"/>
                </a:lnTo>
                <a:close/>
                <a:moveTo>
                  <a:pt x="121924" y="22922"/>
                </a:moveTo>
                <a:cubicBezTo>
                  <a:pt x="121924" y="7637"/>
                  <a:pt x="140674" y="0"/>
                  <a:pt x="150056" y="0"/>
                </a:cubicBezTo>
                <a:lnTo>
                  <a:pt x="150056" y="0"/>
                </a:lnTo>
                <a:cubicBezTo>
                  <a:pt x="168820" y="0"/>
                  <a:pt x="178188" y="7637"/>
                  <a:pt x="178188" y="22922"/>
                </a:cubicBezTo>
                <a:lnTo>
                  <a:pt x="178188" y="22922"/>
                </a:lnTo>
                <a:cubicBezTo>
                  <a:pt x="178188" y="30559"/>
                  <a:pt x="168820" y="38208"/>
                  <a:pt x="150056" y="38208"/>
                </a:cubicBezTo>
                <a:lnTo>
                  <a:pt x="150056" y="38208"/>
                </a:lnTo>
                <a:cubicBezTo>
                  <a:pt x="140674" y="38208"/>
                  <a:pt x="121924" y="30559"/>
                  <a:pt x="121924" y="22922"/>
                </a:cubicBezTo>
                <a:lnTo>
                  <a:pt x="121924" y="22922"/>
                </a:lnTo>
                <a:close/>
                <a:moveTo>
                  <a:pt x="0" y="22922"/>
                </a:moveTo>
                <a:cubicBezTo>
                  <a:pt x="0" y="7637"/>
                  <a:pt x="18764" y="0"/>
                  <a:pt x="28132" y="0"/>
                </a:cubicBezTo>
                <a:lnTo>
                  <a:pt x="28132" y="0"/>
                </a:lnTo>
                <a:cubicBezTo>
                  <a:pt x="46896" y="0"/>
                  <a:pt x="56278" y="7637"/>
                  <a:pt x="56278" y="22922"/>
                </a:cubicBezTo>
                <a:lnTo>
                  <a:pt x="56278" y="22922"/>
                </a:lnTo>
                <a:cubicBezTo>
                  <a:pt x="56278" y="30559"/>
                  <a:pt x="46896" y="38208"/>
                  <a:pt x="28132" y="38208"/>
                </a:cubicBezTo>
                <a:lnTo>
                  <a:pt x="28132" y="38208"/>
                </a:lnTo>
                <a:cubicBezTo>
                  <a:pt x="18764" y="38208"/>
                  <a:pt x="0" y="30559"/>
                  <a:pt x="0" y="22922"/>
                </a:cubicBezTo>
                <a:lnTo>
                  <a:pt x="0" y="22922"/>
                </a:lnTo>
                <a:close/>
              </a:path>
            </a:pathLst>
          </a:custGeom>
          <a:solidFill>
            <a:srgbClr val="848E9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5" name="Freeform 4"/>
          <p:cNvSpPr/>
          <p:nvPr/>
        </p:nvSpPr>
        <p:spPr>
          <a:xfrm rot="10800000">
            <a:off x="4267200" y="3136900"/>
            <a:ext cx="159186" cy="176403"/>
          </a:xfrm>
          <a:custGeom>
            <a:avLst/>
            <a:gdLst/>
            <a:ahLst/>
            <a:cxnLst/>
            <a:rect l="l" t="t" r="r" b="b"/>
            <a:pathLst>
              <a:path w="159186" h="176403">
                <a:moveTo>
                  <a:pt x="159186" y="0"/>
                </a:moveTo>
                <a:lnTo>
                  <a:pt x="0" y="84303"/>
                </a:lnTo>
                <a:lnTo>
                  <a:pt x="159186" y="176403"/>
                </a:lnTo>
                <a:lnTo>
                  <a:pt x="159186" y="0"/>
                </a:lnTo>
                <a:lnTo>
                  <a:pt x="159186" y="0"/>
                </a:lnTo>
                <a:close/>
              </a:path>
            </a:pathLst>
          </a:custGeom>
          <a:solidFill>
            <a:srgbClr val="848E9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" name="Freeform 5"/>
          <p:cNvSpPr/>
          <p:nvPr/>
        </p:nvSpPr>
        <p:spPr>
          <a:xfrm rot="10800000">
            <a:off x="3568700" y="3200400"/>
            <a:ext cx="627889" cy="41999"/>
          </a:xfrm>
          <a:custGeom>
            <a:avLst/>
            <a:gdLst/>
            <a:ahLst/>
            <a:cxnLst/>
            <a:rect l="l" t="t" r="r" b="b"/>
            <a:pathLst>
              <a:path w="627889" h="41999">
                <a:moveTo>
                  <a:pt x="574832" y="16789"/>
                </a:moveTo>
                <a:cubicBezTo>
                  <a:pt x="574832" y="8395"/>
                  <a:pt x="583675" y="0"/>
                  <a:pt x="601360" y="0"/>
                </a:cubicBezTo>
                <a:lnTo>
                  <a:pt x="601360" y="0"/>
                </a:lnTo>
                <a:cubicBezTo>
                  <a:pt x="610203" y="0"/>
                  <a:pt x="627889" y="8395"/>
                  <a:pt x="627889" y="16789"/>
                </a:cubicBezTo>
                <a:lnTo>
                  <a:pt x="627889" y="16789"/>
                </a:lnTo>
                <a:cubicBezTo>
                  <a:pt x="627889" y="33591"/>
                  <a:pt x="610203" y="41986"/>
                  <a:pt x="601360" y="41986"/>
                </a:cubicBezTo>
                <a:lnTo>
                  <a:pt x="601360" y="41986"/>
                </a:lnTo>
                <a:cubicBezTo>
                  <a:pt x="583675" y="41999"/>
                  <a:pt x="574832" y="33604"/>
                  <a:pt x="574832" y="16789"/>
                </a:cubicBezTo>
                <a:lnTo>
                  <a:pt x="574832" y="16789"/>
                </a:lnTo>
                <a:close/>
                <a:moveTo>
                  <a:pt x="459860" y="16789"/>
                </a:moveTo>
                <a:cubicBezTo>
                  <a:pt x="459860" y="8395"/>
                  <a:pt x="477546" y="0"/>
                  <a:pt x="486389" y="0"/>
                </a:cubicBezTo>
                <a:lnTo>
                  <a:pt x="486389" y="0"/>
                </a:lnTo>
                <a:cubicBezTo>
                  <a:pt x="495232" y="0"/>
                  <a:pt x="512918" y="8395"/>
                  <a:pt x="512918" y="16789"/>
                </a:cubicBezTo>
                <a:lnTo>
                  <a:pt x="512918" y="16789"/>
                </a:lnTo>
                <a:cubicBezTo>
                  <a:pt x="512918" y="33591"/>
                  <a:pt x="495232" y="41986"/>
                  <a:pt x="486389" y="41986"/>
                </a:cubicBezTo>
                <a:lnTo>
                  <a:pt x="486389" y="41986"/>
                </a:lnTo>
                <a:cubicBezTo>
                  <a:pt x="477546" y="41999"/>
                  <a:pt x="459860" y="33604"/>
                  <a:pt x="459860" y="16789"/>
                </a:cubicBezTo>
                <a:lnTo>
                  <a:pt x="459860" y="16789"/>
                </a:lnTo>
                <a:close/>
                <a:moveTo>
                  <a:pt x="344902" y="16789"/>
                </a:moveTo>
                <a:cubicBezTo>
                  <a:pt x="344902" y="8395"/>
                  <a:pt x="362574" y="0"/>
                  <a:pt x="371417" y="0"/>
                </a:cubicBezTo>
                <a:lnTo>
                  <a:pt x="371417" y="0"/>
                </a:lnTo>
                <a:cubicBezTo>
                  <a:pt x="389103" y="0"/>
                  <a:pt x="397946" y="8395"/>
                  <a:pt x="397946" y="16789"/>
                </a:cubicBezTo>
                <a:lnTo>
                  <a:pt x="397946" y="16789"/>
                </a:lnTo>
                <a:cubicBezTo>
                  <a:pt x="397946" y="33591"/>
                  <a:pt x="389103" y="41986"/>
                  <a:pt x="371417" y="41986"/>
                </a:cubicBezTo>
                <a:lnTo>
                  <a:pt x="371417" y="41986"/>
                </a:lnTo>
                <a:cubicBezTo>
                  <a:pt x="362574" y="41999"/>
                  <a:pt x="344902" y="33604"/>
                  <a:pt x="344902" y="16789"/>
                </a:cubicBezTo>
                <a:lnTo>
                  <a:pt x="344902" y="16789"/>
                </a:lnTo>
                <a:close/>
                <a:moveTo>
                  <a:pt x="229930" y="16789"/>
                </a:moveTo>
                <a:cubicBezTo>
                  <a:pt x="229930" y="8395"/>
                  <a:pt x="247616" y="0"/>
                  <a:pt x="256459" y="0"/>
                </a:cubicBezTo>
                <a:lnTo>
                  <a:pt x="256459" y="0"/>
                </a:lnTo>
                <a:cubicBezTo>
                  <a:pt x="274145" y="0"/>
                  <a:pt x="282988" y="8395"/>
                  <a:pt x="282988" y="16789"/>
                </a:cubicBezTo>
                <a:lnTo>
                  <a:pt x="282988" y="16789"/>
                </a:lnTo>
                <a:cubicBezTo>
                  <a:pt x="282988" y="33591"/>
                  <a:pt x="274145" y="41986"/>
                  <a:pt x="256459" y="41986"/>
                </a:cubicBezTo>
                <a:lnTo>
                  <a:pt x="256459" y="41986"/>
                </a:lnTo>
                <a:cubicBezTo>
                  <a:pt x="247616" y="41999"/>
                  <a:pt x="229930" y="33604"/>
                  <a:pt x="229930" y="16789"/>
                </a:cubicBezTo>
                <a:lnTo>
                  <a:pt x="229930" y="16789"/>
                </a:lnTo>
                <a:close/>
                <a:moveTo>
                  <a:pt x="114972" y="16789"/>
                </a:moveTo>
                <a:cubicBezTo>
                  <a:pt x="114972" y="8395"/>
                  <a:pt x="132658" y="0"/>
                  <a:pt x="141500" y="0"/>
                </a:cubicBezTo>
                <a:lnTo>
                  <a:pt x="141500" y="0"/>
                </a:lnTo>
                <a:cubicBezTo>
                  <a:pt x="159186" y="0"/>
                  <a:pt x="168029" y="8395"/>
                  <a:pt x="168029" y="16789"/>
                </a:cubicBezTo>
                <a:lnTo>
                  <a:pt x="168029" y="16789"/>
                </a:lnTo>
                <a:cubicBezTo>
                  <a:pt x="168029" y="33591"/>
                  <a:pt x="159186" y="41986"/>
                  <a:pt x="141500" y="41986"/>
                </a:cubicBezTo>
                <a:lnTo>
                  <a:pt x="141500" y="41986"/>
                </a:lnTo>
                <a:cubicBezTo>
                  <a:pt x="132644" y="41999"/>
                  <a:pt x="114972" y="33604"/>
                  <a:pt x="114972" y="16789"/>
                </a:cubicBezTo>
                <a:lnTo>
                  <a:pt x="114972" y="16789"/>
                </a:lnTo>
                <a:close/>
                <a:moveTo>
                  <a:pt x="0" y="16789"/>
                </a:moveTo>
                <a:cubicBezTo>
                  <a:pt x="0" y="8395"/>
                  <a:pt x="17686" y="0"/>
                  <a:pt x="26529" y="0"/>
                </a:cubicBezTo>
                <a:lnTo>
                  <a:pt x="26529" y="0"/>
                </a:lnTo>
                <a:cubicBezTo>
                  <a:pt x="44215" y="0"/>
                  <a:pt x="53058" y="8395"/>
                  <a:pt x="53058" y="16789"/>
                </a:cubicBezTo>
                <a:lnTo>
                  <a:pt x="53058" y="16789"/>
                </a:lnTo>
                <a:cubicBezTo>
                  <a:pt x="53058" y="33591"/>
                  <a:pt x="44215" y="41986"/>
                  <a:pt x="26529" y="41986"/>
                </a:cubicBezTo>
                <a:lnTo>
                  <a:pt x="26529" y="41986"/>
                </a:lnTo>
                <a:cubicBezTo>
                  <a:pt x="17686" y="41999"/>
                  <a:pt x="0" y="33604"/>
                  <a:pt x="0" y="16789"/>
                </a:cubicBezTo>
                <a:lnTo>
                  <a:pt x="0" y="16789"/>
                </a:lnTo>
                <a:close/>
              </a:path>
            </a:pathLst>
          </a:custGeom>
          <a:solidFill>
            <a:srgbClr val="848E9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7" name="Freeform 6"/>
          <p:cNvSpPr/>
          <p:nvPr/>
        </p:nvSpPr>
        <p:spPr>
          <a:xfrm>
            <a:off x="1612900" y="3035300"/>
            <a:ext cx="1544739" cy="369608"/>
          </a:xfrm>
          <a:custGeom>
            <a:avLst/>
            <a:gdLst/>
            <a:ahLst/>
            <a:cxnLst/>
            <a:rect l="l" t="t" r="r" b="b"/>
            <a:pathLst>
              <a:path w="1544739" h="369608">
                <a:moveTo>
                  <a:pt x="1544739" y="184798"/>
                </a:moveTo>
                <a:lnTo>
                  <a:pt x="1544739" y="184798"/>
                </a:lnTo>
                <a:cubicBezTo>
                  <a:pt x="1544739" y="286868"/>
                  <a:pt x="1462049" y="369608"/>
                  <a:pt x="1360043" y="369608"/>
                </a:cubicBezTo>
                <a:lnTo>
                  <a:pt x="184696" y="369608"/>
                </a:lnTo>
                <a:cubicBezTo>
                  <a:pt x="82690" y="369608"/>
                  <a:pt x="0" y="286868"/>
                  <a:pt x="0" y="184798"/>
                </a:cubicBezTo>
                <a:lnTo>
                  <a:pt x="0" y="184798"/>
                </a:lnTo>
                <a:cubicBezTo>
                  <a:pt x="0" y="82740"/>
                  <a:pt x="82690" y="0"/>
                  <a:pt x="184696" y="0"/>
                </a:cubicBezTo>
                <a:lnTo>
                  <a:pt x="1360043" y="0"/>
                </a:lnTo>
                <a:cubicBezTo>
                  <a:pt x="1462049" y="0"/>
                  <a:pt x="1544739" y="82740"/>
                  <a:pt x="1544739" y="184798"/>
                </a:cubicBezTo>
                <a:lnTo>
                  <a:pt x="1544739" y="184798"/>
                </a:lnTo>
                <a:close/>
              </a:path>
            </a:pathLst>
          </a:custGeom>
          <a:solidFill>
            <a:srgbClr val="F7964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8" name="TextBox 7"/>
          <p:cNvSpPr txBox="1"/>
          <p:nvPr/>
        </p:nvSpPr>
        <p:spPr>
          <a:xfrm>
            <a:off x="1816100" y="3086100"/>
            <a:ext cx="1255903" cy="27305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400" b="1">
                <a:solidFill>
                  <a:srgbClr val="FFFFFF"/>
                </a:solidFill>
                <a:latin typeface="Microsoft YaHei"/>
                <a:ea typeface="Microsoft YaHei"/>
              </a:rPr>
              <a:t>数据综控后端</a:t>
            </a:r>
            <a:endParaRPr lang="en-US" sz="1100"/>
          </a:p>
        </p:txBody>
      </p:sp>
      <p:sp>
        <p:nvSpPr>
          <p:cNvPr id="9" name="Freeform 8"/>
          <p:cNvSpPr/>
          <p:nvPr/>
        </p:nvSpPr>
        <p:spPr>
          <a:xfrm>
            <a:off x="4673600" y="3048000"/>
            <a:ext cx="2223025" cy="365040"/>
          </a:xfrm>
          <a:custGeom>
            <a:avLst/>
            <a:gdLst/>
            <a:ahLst/>
            <a:cxnLst/>
            <a:rect l="l" t="t" r="r" b="b"/>
            <a:pathLst>
              <a:path w="2223025" h="365040">
                <a:moveTo>
                  <a:pt x="2223025" y="182520"/>
                </a:moveTo>
                <a:lnTo>
                  <a:pt x="2223025" y="182520"/>
                </a:lnTo>
                <a:cubicBezTo>
                  <a:pt x="2223025" y="283323"/>
                  <a:pt x="2107360" y="365040"/>
                  <a:pt x="1964684" y="365040"/>
                </a:cubicBezTo>
                <a:lnTo>
                  <a:pt x="258360" y="365040"/>
                </a:lnTo>
                <a:cubicBezTo>
                  <a:pt x="115665" y="365040"/>
                  <a:pt x="0" y="283323"/>
                  <a:pt x="0" y="182520"/>
                </a:cubicBezTo>
                <a:lnTo>
                  <a:pt x="0" y="182520"/>
                </a:lnTo>
                <a:cubicBezTo>
                  <a:pt x="0" y="81718"/>
                  <a:pt x="115665" y="0"/>
                  <a:pt x="258360" y="0"/>
                </a:cubicBezTo>
                <a:lnTo>
                  <a:pt x="1964684" y="0"/>
                </a:lnTo>
                <a:cubicBezTo>
                  <a:pt x="2107360" y="13"/>
                  <a:pt x="2223025" y="81730"/>
                  <a:pt x="2223025" y="182520"/>
                </a:cubicBezTo>
                <a:lnTo>
                  <a:pt x="2223025" y="182520"/>
                </a:lnTo>
                <a:close/>
              </a:path>
            </a:pathLst>
          </a:custGeom>
          <a:solidFill>
            <a:srgbClr val="9BBB59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0" name="TextBox 9"/>
          <p:cNvSpPr txBox="1"/>
          <p:nvPr/>
        </p:nvSpPr>
        <p:spPr>
          <a:xfrm>
            <a:off x="4927599" y="3111500"/>
            <a:ext cx="1969025" cy="273050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400" b="1">
                <a:solidFill>
                  <a:srgbClr val="FFFFFF"/>
                </a:solidFill>
                <a:latin typeface="Microsoft YaHei"/>
                <a:ea typeface="Microsoft YaHei"/>
              </a:rPr>
              <a:t>客户前端（官网&amp;H5）</a:t>
            </a:r>
            <a:endParaRPr lang="en-US" sz="1100"/>
          </a:p>
        </p:txBody>
      </p:sp>
      <p:sp>
        <p:nvSpPr>
          <p:cNvPr id="11" name="Freeform 10"/>
          <p:cNvSpPr/>
          <p:nvPr/>
        </p:nvSpPr>
        <p:spPr>
          <a:xfrm>
            <a:off x="8318500" y="3060700"/>
            <a:ext cx="1544726" cy="361213"/>
          </a:xfrm>
          <a:custGeom>
            <a:avLst/>
            <a:gdLst/>
            <a:ahLst/>
            <a:cxnLst/>
            <a:rect l="l" t="t" r="r" b="b"/>
            <a:pathLst>
              <a:path w="1544726" h="361213">
                <a:moveTo>
                  <a:pt x="1544726" y="180607"/>
                </a:moveTo>
                <a:lnTo>
                  <a:pt x="1544726" y="180607"/>
                </a:lnTo>
                <a:cubicBezTo>
                  <a:pt x="1544726" y="280353"/>
                  <a:pt x="1463916" y="361213"/>
                  <a:pt x="1364234" y="361213"/>
                </a:cubicBezTo>
                <a:lnTo>
                  <a:pt x="180492" y="361213"/>
                </a:lnTo>
                <a:cubicBezTo>
                  <a:pt x="80810" y="361213"/>
                  <a:pt x="0" y="280353"/>
                  <a:pt x="0" y="180607"/>
                </a:cubicBezTo>
                <a:lnTo>
                  <a:pt x="0" y="180607"/>
                </a:lnTo>
                <a:cubicBezTo>
                  <a:pt x="0" y="80861"/>
                  <a:pt x="80810" y="0"/>
                  <a:pt x="180505" y="0"/>
                </a:cubicBezTo>
                <a:lnTo>
                  <a:pt x="1364247" y="0"/>
                </a:lnTo>
                <a:cubicBezTo>
                  <a:pt x="1463916" y="0"/>
                  <a:pt x="1544726" y="80861"/>
                  <a:pt x="1544726" y="180607"/>
                </a:cubicBezTo>
                <a:lnTo>
                  <a:pt x="1544726" y="180607"/>
                </a:lnTo>
                <a:close/>
              </a:path>
            </a:pathLst>
          </a:custGeom>
          <a:solidFill>
            <a:srgbClr val="8064A2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2" name="TextBox 11"/>
          <p:cNvSpPr txBox="1"/>
          <p:nvPr/>
        </p:nvSpPr>
        <p:spPr>
          <a:xfrm>
            <a:off x="8521700" y="3098800"/>
            <a:ext cx="1178941" cy="27305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400" b="1">
                <a:solidFill>
                  <a:srgbClr val="FFFFFF"/>
                </a:solidFill>
                <a:latin typeface="Microsoft YaHei"/>
                <a:ea typeface="Microsoft YaHei"/>
              </a:rPr>
              <a:t>内容分发后端</a:t>
            </a:r>
            <a:endParaRPr lang="en-US" sz="1100"/>
          </a:p>
        </p:txBody>
      </p:sp>
      <p:sp>
        <p:nvSpPr>
          <p:cNvPr id="13" name="Freeform 12"/>
          <p:cNvSpPr/>
          <p:nvPr/>
        </p:nvSpPr>
        <p:spPr>
          <a:xfrm>
            <a:off x="5003800" y="3987800"/>
            <a:ext cx="1544739" cy="369608"/>
          </a:xfrm>
          <a:custGeom>
            <a:avLst/>
            <a:gdLst/>
            <a:ahLst/>
            <a:cxnLst/>
            <a:rect l="l" t="t" r="r" b="b"/>
            <a:pathLst>
              <a:path w="1544739" h="369608">
                <a:moveTo>
                  <a:pt x="1544739" y="184798"/>
                </a:moveTo>
                <a:lnTo>
                  <a:pt x="1544739" y="184798"/>
                </a:lnTo>
                <a:cubicBezTo>
                  <a:pt x="1544739" y="286855"/>
                  <a:pt x="1462037" y="369608"/>
                  <a:pt x="1360043" y="369608"/>
                </a:cubicBezTo>
                <a:lnTo>
                  <a:pt x="184696" y="369608"/>
                </a:lnTo>
                <a:cubicBezTo>
                  <a:pt x="82690" y="369608"/>
                  <a:pt x="0" y="286855"/>
                  <a:pt x="0" y="184798"/>
                </a:cubicBezTo>
                <a:lnTo>
                  <a:pt x="0" y="184798"/>
                </a:lnTo>
                <a:cubicBezTo>
                  <a:pt x="0" y="82740"/>
                  <a:pt x="82690" y="0"/>
                  <a:pt x="184696" y="0"/>
                </a:cubicBezTo>
                <a:lnTo>
                  <a:pt x="1360043" y="0"/>
                </a:lnTo>
                <a:cubicBezTo>
                  <a:pt x="1462037" y="13"/>
                  <a:pt x="1544739" y="82740"/>
                  <a:pt x="1544739" y="184798"/>
                </a:cubicBezTo>
                <a:lnTo>
                  <a:pt x="1544739" y="184798"/>
                </a:lnTo>
                <a:close/>
              </a:path>
            </a:pathLst>
          </a:custGeom>
          <a:solidFill>
            <a:srgbClr val="4BACC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4" name="TextBox 13"/>
          <p:cNvSpPr txBox="1"/>
          <p:nvPr/>
        </p:nvSpPr>
        <p:spPr>
          <a:xfrm>
            <a:off x="5359400" y="4025900"/>
            <a:ext cx="1134237" cy="27305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400" b="1">
                <a:solidFill>
                  <a:srgbClr val="FFFFFF"/>
                </a:solidFill>
                <a:latin typeface="Microsoft YaHei"/>
                <a:ea typeface="Microsoft YaHei"/>
              </a:rPr>
              <a:t>员工前端</a:t>
            </a:r>
            <a:endParaRPr lang="en-US" sz="1100"/>
          </a:p>
        </p:txBody>
      </p:sp>
      <p:sp>
        <p:nvSpPr>
          <p:cNvPr id="15" name="TextBox 14"/>
          <p:cNvSpPr txBox="1"/>
          <p:nvPr/>
        </p:nvSpPr>
        <p:spPr>
          <a:xfrm>
            <a:off x="1663700" y="3517900"/>
            <a:ext cx="1483170" cy="226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/>
                <a:ea typeface="Microsoft YaHei"/>
              </a:rPr>
              <a:t>处理各种各样的数据</a:t>
            </a:r>
            <a:endParaRPr lang="en-US" sz="1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69300" y="3517900"/>
            <a:ext cx="1483170" cy="440313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/>
                <a:ea typeface="Microsoft YaHei"/>
              </a:rPr>
              <a:t>通过自动化脚本实现多平台分发</a:t>
            </a:r>
            <a:endParaRPr lang="en-US" sz="1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43500" y="2514600"/>
            <a:ext cx="1483170" cy="226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/>
                <a:ea typeface="Microsoft YaHei"/>
              </a:rPr>
              <a:t>活动的直播、投票</a:t>
            </a:r>
            <a:endParaRPr lang="en-US" sz="1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30800" y="3517900"/>
            <a:ext cx="1483170" cy="226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/>
                <a:ea typeface="Microsoft YaHei"/>
              </a:rPr>
              <a:t>展示公司相关信息</a:t>
            </a:r>
            <a:endParaRPr lang="en-US" sz="1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 rot="1200000">
            <a:off x="4191000" y="3911600"/>
            <a:ext cx="159244" cy="183448"/>
          </a:xfrm>
          <a:custGeom>
            <a:avLst/>
            <a:gdLst/>
            <a:ahLst/>
            <a:cxnLst/>
            <a:rect l="l" t="t" r="r" b="b"/>
            <a:pathLst>
              <a:path w="159244" h="183448">
                <a:moveTo>
                  <a:pt x="0" y="183448"/>
                </a:moveTo>
                <a:lnTo>
                  <a:pt x="159244" y="95785"/>
                </a:lnTo>
                <a:lnTo>
                  <a:pt x="0" y="0"/>
                </a:lnTo>
                <a:lnTo>
                  <a:pt x="0" y="183448"/>
                </a:lnTo>
                <a:lnTo>
                  <a:pt x="0" y="183448"/>
                </a:lnTo>
                <a:close/>
              </a:path>
            </a:pathLst>
          </a:custGeom>
          <a:solidFill>
            <a:srgbClr val="848E9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0" name="Freeform 19"/>
          <p:cNvSpPr/>
          <p:nvPr/>
        </p:nvSpPr>
        <p:spPr>
          <a:xfrm rot="1200000">
            <a:off x="3543300" y="3848100"/>
            <a:ext cx="619272" cy="43673"/>
          </a:xfrm>
          <a:custGeom>
            <a:avLst/>
            <a:gdLst/>
            <a:ahLst/>
            <a:cxnLst/>
            <a:rect l="l" t="t" r="r" b="b"/>
            <a:pathLst>
              <a:path w="619272" h="43673">
                <a:moveTo>
                  <a:pt x="566944" y="26201"/>
                </a:moveTo>
                <a:cubicBezTo>
                  <a:pt x="566944" y="8729"/>
                  <a:pt x="575656" y="0"/>
                  <a:pt x="593108" y="0"/>
                </a:cubicBezTo>
                <a:lnTo>
                  <a:pt x="593108" y="0"/>
                </a:lnTo>
                <a:cubicBezTo>
                  <a:pt x="601820" y="0"/>
                  <a:pt x="619272" y="8729"/>
                  <a:pt x="619272" y="26201"/>
                </a:cubicBezTo>
                <a:lnTo>
                  <a:pt x="619272" y="26201"/>
                </a:lnTo>
                <a:cubicBezTo>
                  <a:pt x="619272" y="34931"/>
                  <a:pt x="601820" y="43673"/>
                  <a:pt x="593108" y="43673"/>
                </a:cubicBezTo>
                <a:lnTo>
                  <a:pt x="593108" y="43673"/>
                </a:lnTo>
                <a:cubicBezTo>
                  <a:pt x="575670" y="43673"/>
                  <a:pt x="566944" y="34931"/>
                  <a:pt x="566944" y="26201"/>
                </a:cubicBezTo>
                <a:lnTo>
                  <a:pt x="566944" y="26201"/>
                </a:lnTo>
                <a:close/>
                <a:moveTo>
                  <a:pt x="453563" y="26201"/>
                </a:moveTo>
                <a:cubicBezTo>
                  <a:pt x="453563" y="8729"/>
                  <a:pt x="471015" y="0"/>
                  <a:pt x="479727" y="0"/>
                </a:cubicBezTo>
                <a:lnTo>
                  <a:pt x="479727" y="0"/>
                </a:lnTo>
                <a:cubicBezTo>
                  <a:pt x="497178" y="0"/>
                  <a:pt x="505891" y="8729"/>
                  <a:pt x="505891" y="26201"/>
                </a:cubicBezTo>
                <a:lnTo>
                  <a:pt x="505891" y="26201"/>
                </a:lnTo>
                <a:cubicBezTo>
                  <a:pt x="505891" y="34931"/>
                  <a:pt x="497178" y="43673"/>
                  <a:pt x="479727" y="43673"/>
                </a:cubicBezTo>
                <a:lnTo>
                  <a:pt x="479727" y="43673"/>
                </a:lnTo>
                <a:cubicBezTo>
                  <a:pt x="471015" y="43673"/>
                  <a:pt x="453563" y="34931"/>
                  <a:pt x="453563" y="26201"/>
                </a:cubicBezTo>
                <a:lnTo>
                  <a:pt x="453563" y="26201"/>
                </a:lnTo>
                <a:close/>
                <a:moveTo>
                  <a:pt x="340169" y="26201"/>
                </a:moveTo>
                <a:cubicBezTo>
                  <a:pt x="340169" y="8729"/>
                  <a:pt x="357607" y="0"/>
                  <a:pt x="366333" y="0"/>
                </a:cubicBezTo>
                <a:lnTo>
                  <a:pt x="366333" y="0"/>
                </a:lnTo>
                <a:cubicBezTo>
                  <a:pt x="383784" y="0"/>
                  <a:pt x="392497" y="8729"/>
                  <a:pt x="392497" y="26201"/>
                </a:cubicBezTo>
                <a:lnTo>
                  <a:pt x="392497" y="26201"/>
                </a:lnTo>
                <a:cubicBezTo>
                  <a:pt x="392497" y="34931"/>
                  <a:pt x="383784" y="43673"/>
                  <a:pt x="366333" y="43673"/>
                </a:cubicBezTo>
                <a:lnTo>
                  <a:pt x="366333" y="43673"/>
                </a:lnTo>
                <a:cubicBezTo>
                  <a:pt x="357607" y="43673"/>
                  <a:pt x="340169" y="34931"/>
                  <a:pt x="340169" y="26201"/>
                </a:cubicBezTo>
                <a:lnTo>
                  <a:pt x="340169" y="26201"/>
                </a:lnTo>
                <a:close/>
                <a:moveTo>
                  <a:pt x="226788" y="26201"/>
                </a:moveTo>
                <a:cubicBezTo>
                  <a:pt x="226788" y="8729"/>
                  <a:pt x="244226" y="0"/>
                  <a:pt x="252952" y="0"/>
                </a:cubicBezTo>
                <a:lnTo>
                  <a:pt x="252952" y="0"/>
                </a:lnTo>
                <a:cubicBezTo>
                  <a:pt x="270404" y="0"/>
                  <a:pt x="279116" y="8729"/>
                  <a:pt x="279116" y="26201"/>
                </a:cubicBezTo>
                <a:lnTo>
                  <a:pt x="279116" y="26201"/>
                </a:lnTo>
                <a:cubicBezTo>
                  <a:pt x="279116" y="34931"/>
                  <a:pt x="270404" y="43673"/>
                  <a:pt x="252952" y="43673"/>
                </a:cubicBezTo>
                <a:lnTo>
                  <a:pt x="252952" y="43673"/>
                </a:lnTo>
                <a:cubicBezTo>
                  <a:pt x="244226" y="43673"/>
                  <a:pt x="226788" y="34931"/>
                  <a:pt x="226788" y="26201"/>
                </a:cubicBezTo>
                <a:lnTo>
                  <a:pt x="226788" y="26201"/>
                </a:lnTo>
                <a:close/>
                <a:moveTo>
                  <a:pt x="113394" y="26201"/>
                </a:moveTo>
                <a:cubicBezTo>
                  <a:pt x="113394" y="8729"/>
                  <a:pt x="130832" y="0"/>
                  <a:pt x="139558" y="0"/>
                </a:cubicBezTo>
                <a:lnTo>
                  <a:pt x="139558" y="0"/>
                </a:lnTo>
                <a:cubicBezTo>
                  <a:pt x="157009" y="0"/>
                  <a:pt x="165722" y="8729"/>
                  <a:pt x="165722" y="26201"/>
                </a:cubicBezTo>
                <a:lnTo>
                  <a:pt x="165722" y="26201"/>
                </a:lnTo>
                <a:cubicBezTo>
                  <a:pt x="165722" y="34931"/>
                  <a:pt x="157009" y="43673"/>
                  <a:pt x="139558" y="43673"/>
                </a:cubicBezTo>
                <a:lnTo>
                  <a:pt x="139558" y="43673"/>
                </a:lnTo>
                <a:cubicBezTo>
                  <a:pt x="130832" y="43673"/>
                  <a:pt x="113394" y="34931"/>
                  <a:pt x="113394" y="26201"/>
                </a:cubicBezTo>
                <a:lnTo>
                  <a:pt x="113394" y="26201"/>
                </a:lnTo>
                <a:close/>
                <a:moveTo>
                  <a:pt x="0" y="26201"/>
                </a:moveTo>
                <a:cubicBezTo>
                  <a:pt x="0" y="8729"/>
                  <a:pt x="17451" y="0"/>
                  <a:pt x="26164" y="0"/>
                </a:cubicBezTo>
                <a:lnTo>
                  <a:pt x="26164" y="0"/>
                </a:lnTo>
                <a:cubicBezTo>
                  <a:pt x="43615" y="0"/>
                  <a:pt x="52341" y="8729"/>
                  <a:pt x="52341" y="26201"/>
                </a:cubicBezTo>
                <a:lnTo>
                  <a:pt x="52341" y="26201"/>
                </a:lnTo>
                <a:cubicBezTo>
                  <a:pt x="52341" y="34931"/>
                  <a:pt x="43615" y="43673"/>
                  <a:pt x="26164" y="43673"/>
                </a:cubicBezTo>
                <a:lnTo>
                  <a:pt x="26164" y="43673"/>
                </a:lnTo>
                <a:cubicBezTo>
                  <a:pt x="17451" y="43673"/>
                  <a:pt x="0" y="34931"/>
                  <a:pt x="0" y="26201"/>
                </a:cubicBezTo>
                <a:lnTo>
                  <a:pt x="0" y="26201"/>
                </a:lnTo>
                <a:close/>
              </a:path>
            </a:pathLst>
          </a:custGeom>
          <a:solidFill>
            <a:srgbClr val="848E9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1" name="Freeform 20"/>
          <p:cNvSpPr/>
          <p:nvPr/>
        </p:nvSpPr>
        <p:spPr>
          <a:xfrm>
            <a:off x="5016500" y="2044700"/>
            <a:ext cx="1553134" cy="361213"/>
          </a:xfrm>
          <a:custGeom>
            <a:avLst/>
            <a:gdLst/>
            <a:ahLst/>
            <a:cxnLst/>
            <a:rect l="l" t="t" r="r" b="b"/>
            <a:pathLst>
              <a:path w="1553134" h="361213">
                <a:moveTo>
                  <a:pt x="1553134" y="180607"/>
                </a:moveTo>
                <a:lnTo>
                  <a:pt x="1553134" y="180607"/>
                </a:lnTo>
                <a:cubicBezTo>
                  <a:pt x="1553134" y="280353"/>
                  <a:pt x="1472324" y="361213"/>
                  <a:pt x="1372641" y="361213"/>
                </a:cubicBezTo>
                <a:lnTo>
                  <a:pt x="180505" y="361213"/>
                </a:lnTo>
                <a:cubicBezTo>
                  <a:pt x="80810" y="361213"/>
                  <a:pt x="0" y="280353"/>
                  <a:pt x="0" y="180607"/>
                </a:cubicBezTo>
                <a:lnTo>
                  <a:pt x="0" y="180607"/>
                </a:lnTo>
                <a:cubicBezTo>
                  <a:pt x="0" y="80861"/>
                  <a:pt x="80810" y="0"/>
                  <a:pt x="180505" y="0"/>
                </a:cubicBezTo>
                <a:lnTo>
                  <a:pt x="1372641" y="0"/>
                </a:lnTo>
                <a:cubicBezTo>
                  <a:pt x="1472324" y="13"/>
                  <a:pt x="1553134" y="80874"/>
                  <a:pt x="1553134" y="180607"/>
                </a:cubicBezTo>
                <a:lnTo>
                  <a:pt x="1553134" y="180607"/>
                </a:lnTo>
                <a:close/>
              </a:path>
            </a:pathLst>
          </a:custGeom>
          <a:solidFill>
            <a:srgbClr val="FF2E8C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2" name="TextBox 21"/>
          <p:cNvSpPr txBox="1"/>
          <p:nvPr/>
        </p:nvSpPr>
        <p:spPr>
          <a:xfrm>
            <a:off x="5308600" y="2082800"/>
            <a:ext cx="1118235" cy="27305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400" b="1">
                <a:solidFill>
                  <a:srgbClr val="FFFFFF"/>
                </a:solidFill>
                <a:latin typeface="Microsoft YaHei"/>
                <a:ea typeface="Microsoft YaHei"/>
              </a:rPr>
              <a:t>小程序前端</a:t>
            </a:r>
            <a:endParaRPr lang="en-US" sz="1100"/>
          </a:p>
        </p:txBody>
      </p:sp>
      <p:sp>
        <p:nvSpPr>
          <p:cNvPr id="23" name="Freeform 22"/>
          <p:cNvSpPr/>
          <p:nvPr/>
        </p:nvSpPr>
        <p:spPr>
          <a:xfrm rot="8880000">
            <a:off x="7188200" y="3924300"/>
            <a:ext cx="171224" cy="160491"/>
          </a:xfrm>
          <a:custGeom>
            <a:avLst/>
            <a:gdLst/>
            <a:ahLst/>
            <a:cxnLst/>
            <a:rect l="l" t="t" r="r" b="b"/>
            <a:pathLst>
              <a:path w="171224" h="160491">
                <a:moveTo>
                  <a:pt x="0" y="160491"/>
                </a:moveTo>
                <a:lnTo>
                  <a:pt x="171224" y="83798"/>
                </a:lnTo>
                <a:lnTo>
                  <a:pt x="0" y="0"/>
                </a:lnTo>
                <a:lnTo>
                  <a:pt x="0" y="160491"/>
                </a:lnTo>
                <a:lnTo>
                  <a:pt x="0" y="160491"/>
                </a:lnTo>
                <a:close/>
              </a:path>
            </a:pathLst>
          </a:custGeom>
          <a:solidFill>
            <a:srgbClr val="848E9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4" name="Freeform 23"/>
          <p:cNvSpPr/>
          <p:nvPr/>
        </p:nvSpPr>
        <p:spPr>
          <a:xfrm rot="8880000">
            <a:off x="7340600" y="3721100"/>
            <a:ext cx="665857" cy="38208"/>
          </a:xfrm>
          <a:custGeom>
            <a:avLst/>
            <a:gdLst/>
            <a:ahLst/>
            <a:cxnLst/>
            <a:rect l="l" t="t" r="r" b="b"/>
            <a:pathLst>
              <a:path w="665857" h="38208">
                <a:moveTo>
                  <a:pt x="609593" y="22922"/>
                </a:moveTo>
                <a:cubicBezTo>
                  <a:pt x="609593" y="7637"/>
                  <a:pt x="618960" y="0"/>
                  <a:pt x="637725" y="0"/>
                </a:cubicBezTo>
                <a:lnTo>
                  <a:pt x="637725" y="0"/>
                </a:lnTo>
                <a:cubicBezTo>
                  <a:pt x="647092" y="0"/>
                  <a:pt x="665857" y="7637"/>
                  <a:pt x="665857" y="22922"/>
                </a:cubicBezTo>
                <a:lnTo>
                  <a:pt x="665857" y="22922"/>
                </a:lnTo>
                <a:cubicBezTo>
                  <a:pt x="665857" y="30559"/>
                  <a:pt x="647092" y="38208"/>
                  <a:pt x="637725" y="38208"/>
                </a:cubicBezTo>
                <a:lnTo>
                  <a:pt x="637725" y="38208"/>
                </a:lnTo>
                <a:cubicBezTo>
                  <a:pt x="618975" y="38208"/>
                  <a:pt x="609593" y="30559"/>
                  <a:pt x="609593" y="22922"/>
                </a:cubicBezTo>
                <a:lnTo>
                  <a:pt x="609593" y="22922"/>
                </a:lnTo>
                <a:close/>
                <a:moveTo>
                  <a:pt x="487683" y="22922"/>
                </a:moveTo>
                <a:cubicBezTo>
                  <a:pt x="487683" y="7637"/>
                  <a:pt x="506447" y="0"/>
                  <a:pt x="515815" y="0"/>
                </a:cubicBezTo>
                <a:lnTo>
                  <a:pt x="515815" y="0"/>
                </a:lnTo>
                <a:cubicBezTo>
                  <a:pt x="534579" y="0"/>
                  <a:pt x="543947" y="7637"/>
                  <a:pt x="543947" y="22922"/>
                </a:cubicBezTo>
                <a:lnTo>
                  <a:pt x="543947" y="22922"/>
                </a:lnTo>
                <a:cubicBezTo>
                  <a:pt x="543947" y="30559"/>
                  <a:pt x="534579" y="38208"/>
                  <a:pt x="515815" y="38208"/>
                </a:cubicBezTo>
                <a:lnTo>
                  <a:pt x="515815" y="38208"/>
                </a:lnTo>
                <a:cubicBezTo>
                  <a:pt x="506447" y="38208"/>
                  <a:pt x="487683" y="30559"/>
                  <a:pt x="487683" y="22922"/>
                </a:cubicBezTo>
                <a:lnTo>
                  <a:pt x="487683" y="22922"/>
                </a:lnTo>
                <a:close/>
                <a:moveTo>
                  <a:pt x="365758" y="22922"/>
                </a:moveTo>
                <a:cubicBezTo>
                  <a:pt x="365758" y="7637"/>
                  <a:pt x="384508" y="0"/>
                  <a:pt x="393890" y="0"/>
                </a:cubicBezTo>
                <a:lnTo>
                  <a:pt x="393890" y="0"/>
                </a:lnTo>
                <a:cubicBezTo>
                  <a:pt x="412655" y="0"/>
                  <a:pt x="422022" y="7637"/>
                  <a:pt x="422022" y="22922"/>
                </a:cubicBezTo>
                <a:lnTo>
                  <a:pt x="422022" y="22922"/>
                </a:lnTo>
                <a:cubicBezTo>
                  <a:pt x="422022" y="30559"/>
                  <a:pt x="412655" y="38208"/>
                  <a:pt x="393890" y="38208"/>
                </a:cubicBezTo>
                <a:lnTo>
                  <a:pt x="393890" y="38208"/>
                </a:lnTo>
                <a:cubicBezTo>
                  <a:pt x="384508" y="38208"/>
                  <a:pt x="365758" y="30559"/>
                  <a:pt x="365758" y="22922"/>
                </a:cubicBezTo>
                <a:lnTo>
                  <a:pt x="365758" y="22922"/>
                </a:lnTo>
                <a:close/>
                <a:moveTo>
                  <a:pt x="243849" y="22922"/>
                </a:moveTo>
                <a:cubicBezTo>
                  <a:pt x="243849" y="7637"/>
                  <a:pt x="262598" y="0"/>
                  <a:pt x="271981" y="0"/>
                </a:cubicBezTo>
                <a:lnTo>
                  <a:pt x="271981" y="0"/>
                </a:lnTo>
                <a:cubicBezTo>
                  <a:pt x="290745" y="0"/>
                  <a:pt x="300113" y="7637"/>
                  <a:pt x="300113" y="22922"/>
                </a:cubicBezTo>
                <a:lnTo>
                  <a:pt x="300113" y="22922"/>
                </a:lnTo>
                <a:cubicBezTo>
                  <a:pt x="300113" y="30559"/>
                  <a:pt x="290745" y="38208"/>
                  <a:pt x="271981" y="38208"/>
                </a:cubicBezTo>
                <a:lnTo>
                  <a:pt x="271981" y="38208"/>
                </a:lnTo>
                <a:cubicBezTo>
                  <a:pt x="262598" y="38208"/>
                  <a:pt x="243849" y="30559"/>
                  <a:pt x="243849" y="22922"/>
                </a:cubicBezTo>
                <a:lnTo>
                  <a:pt x="243849" y="22922"/>
                </a:lnTo>
                <a:close/>
                <a:moveTo>
                  <a:pt x="121924" y="22922"/>
                </a:moveTo>
                <a:cubicBezTo>
                  <a:pt x="121924" y="7637"/>
                  <a:pt x="140674" y="0"/>
                  <a:pt x="150056" y="0"/>
                </a:cubicBezTo>
                <a:lnTo>
                  <a:pt x="150056" y="0"/>
                </a:lnTo>
                <a:cubicBezTo>
                  <a:pt x="168820" y="0"/>
                  <a:pt x="178188" y="7637"/>
                  <a:pt x="178188" y="22922"/>
                </a:cubicBezTo>
                <a:lnTo>
                  <a:pt x="178188" y="22922"/>
                </a:lnTo>
                <a:cubicBezTo>
                  <a:pt x="178188" y="30559"/>
                  <a:pt x="168820" y="38208"/>
                  <a:pt x="150056" y="38208"/>
                </a:cubicBezTo>
                <a:lnTo>
                  <a:pt x="150056" y="38208"/>
                </a:lnTo>
                <a:cubicBezTo>
                  <a:pt x="140674" y="38208"/>
                  <a:pt x="121924" y="30559"/>
                  <a:pt x="121924" y="22922"/>
                </a:cubicBezTo>
                <a:lnTo>
                  <a:pt x="121924" y="22922"/>
                </a:lnTo>
                <a:close/>
                <a:moveTo>
                  <a:pt x="0" y="22922"/>
                </a:moveTo>
                <a:cubicBezTo>
                  <a:pt x="0" y="7637"/>
                  <a:pt x="18764" y="0"/>
                  <a:pt x="28132" y="0"/>
                </a:cubicBezTo>
                <a:lnTo>
                  <a:pt x="28132" y="0"/>
                </a:lnTo>
                <a:cubicBezTo>
                  <a:pt x="46896" y="0"/>
                  <a:pt x="56278" y="7637"/>
                  <a:pt x="56278" y="22922"/>
                </a:cubicBezTo>
                <a:lnTo>
                  <a:pt x="56278" y="22922"/>
                </a:lnTo>
                <a:cubicBezTo>
                  <a:pt x="56278" y="30559"/>
                  <a:pt x="46896" y="38208"/>
                  <a:pt x="28132" y="38208"/>
                </a:cubicBezTo>
                <a:lnTo>
                  <a:pt x="28132" y="38208"/>
                </a:lnTo>
                <a:cubicBezTo>
                  <a:pt x="18764" y="38208"/>
                  <a:pt x="0" y="30559"/>
                  <a:pt x="0" y="22922"/>
                </a:cubicBezTo>
                <a:lnTo>
                  <a:pt x="0" y="22922"/>
                </a:lnTo>
                <a:close/>
              </a:path>
            </a:pathLst>
          </a:custGeom>
          <a:solidFill>
            <a:srgbClr val="848E9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5" name="TextBox 24"/>
          <p:cNvSpPr txBox="1"/>
          <p:nvPr/>
        </p:nvSpPr>
        <p:spPr>
          <a:xfrm>
            <a:off x="5245100" y="4445000"/>
            <a:ext cx="1080452" cy="226088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/>
                <a:ea typeface="Microsoft YaHei"/>
              </a:rPr>
              <a:t>管理各类内容</a:t>
            </a:r>
            <a:endParaRPr lang="en-US" sz="1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4889500" y="5384800"/>
            <a:ext cx="260261" cy="117602"/>
          </a:xfrm>
          <a:custGeom>
            <a:avLst/>
            <a:gdLst/>
            <a:ahLst/>
            <a:cxnLst/>
            <a:rect l="l" t="t" r="r" b="b"/>
            <a:pathLst>
              <a:path w="260261" h="117602">
                <a:moveTo>
                  <a:pt x="0" y="117602"/>
                </a:moveTo>
                <a:lnTo>
                  <a:pt x="260261" y="117602"/>
                </a:lnTo>
                <a:lnTo>
                  <a:pt x="260261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376092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7" name="Freeform 26"/>
          <p:cNvSpPr/>
          <p:nvPr/>
        </p:nvSpPr>
        <p:spPr>
          <a:xfrm>
            <a:off x="5194300" y="5384800"/>
            <a:ext cx="260248" cy="117602"/>
          </a:xfrm>
          <a:custGeom>
            <a:avLst/>
            <a:gdLst/>
            <a:ahLst/>
            <a:cxnLst/>
            <a:rect l="l" t="t" r="r" b="b"/>
            <a:pathLst>
              <a:path w="260248" h="117602">
                <a:moveTo>
                  <a:pt x="0" y="117602"/>
                </a:moveTo>
                <a:lnTo>
                  <a:pt x="260248" y="117602"/>
                </a:lnTo>
                <a:lnTo>
                  <a:pt x="260248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95373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8" name="Freeform 27"/>
          <p:cNvSpPr/>
          <p:nvPr/>
        </p:nvSpPr>
        <p:spPr>
          <a:xfrm>
            <a:off x="5511800" y="5384800"/>
            <a:ext cx="260261" cy="117602"/>
          </a:xfrm>
          <a:custGeom>
            <a:avLst/>
            <a:gdLst/>
            <a:ahLst/>
            <a:cxnLst/>
            <a:rect l="l" t="t" r="r" b="b"/>
            <a:pathLst>
              <a:path w="260261" h="117602">
                <a:moveTo>
                  <a:pt x="0" y="117602"/>
                </a:moveTo>
                <a:lnTo>
                  <a:pt x="260261" y="117602"/>
                </a:lnTo>
                <a:lnTo>
                  <a:pt x="260261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77933C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9" name="Freeform 28"/>
          <p:cNvSpPr/>
          <p:nvPr/>
        </p:nvSpPr>
        <p:spPr>
          <a:xfrm>
            <a:off x="5803900" y="5384800"/>
            <a:ext cx="268656" cy="117602"/>
          </a:xfrm>
          <a:custGeom>
            <a:avLst/>
            <a:gdLst/>
            <a:ahLst/>
            <a:cxnLst/>
            <a:rect l="l" t="t" r="r" b="b"/>
            <a:pathLst>
              <a:path w="268656" h="117602">
                <a:moveTo>
                  <a:pt x="0" y="117602"/>
                </a:moveTo>
                <a:lnTo>
                  <a:pt x="268656" y="117602"/>
                </a:lnTo>
                <a:lnTo>
                  <a:pt x="268656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604A7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0" name="Freeform 29"/>
          <p:cNvSpPr/>
          <p:nvPr/>
        </p:nvSpPr>
        <p:spPr>
          <a:xfrm>
            <a:off x="6108700" y="5384800"/>
            <a:ext cx="268656" cy="117602"/>
          </a:xfrm>
          <a:custGeom>
            <a:avLst/>
            <a:gdLst/>
            <a:ahLst/>
            <a:cxnLst/>
            <a:rect l="l" t="t" r="r" b="b"/>
            <a:pathLst>
              <a:path w="268656" h="117602">
                <a:moveTo>
                  <a:pt x="0" y="117602"/>
                </a:moveTo>
                <a:lnTo>
                  <a:pt x="268656" y="117602"/>
                </a:lnTo>
                <a:lnTo>
                  <a:pt x="268656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31859C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1" name="Freeform 30"/>
          <p:cNvSpPr/>
          <p:nvPr/>
        </p:nvSpPr>
        <p:spPr>
          <a:xfrm>
            <a:off x="6400800" y="5384800"/>
            <a:ext cx="260261" cy="117602"/>
          </a:xfrm>
          <a:custGeom>
            <a:avLst/>
            <a:gdLst/>
            <a:ahLst/>
            <a:cxnLst/>
            <a:rect l="l" t="t" r="r" b="b"/>
            <a:pathLst>
              <a:path w="260261" h="117602">
                <a:moveTo>
                  <a:pt x="0" y="117602"/>
                </a:moveTo>
                <a:lnTo>
                  <a:pt x="260261" y="117602"/>
                </a:lnTo>
                <a:lnTo>
                  <a:pt x="260261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E46C0A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2" b="-5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3968" y="492125"/>
            <a:ext cx="5979604" cy="55245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400">
                <a:solidFill>
                  <a:srgbClr val="42464B"/>
                </a:solidFill>
                <a:latin typeface="Microsoft YaHei"/>
                <a:ea typeface="Microsoft YaHei"/>
              </a:rPr>
              <a:t>实现方法：前后端分离，分布式系统</a:t>
            </a:r>
            <a:endParaRPr lang="en-US" sz="1100"/>
          </a:p>
        </p:txBody>
      </p:sp>
      <p:sp>
        <p:nvSpPr>
          <p:cNvPr id="3" name="Freeform 2"/>
          <p:cNvSpPr/>
          <p:nvPr/>
        </p:nvSpPr>
        <p:spPr>
          <a:xfrm>
            <a:off x="4889500" y="5384800"/>
            <a:ext cx="260261" cy="117602"/>
          </a:xfrm>
          <a:custGeom>
            <a:avLst/>
            <a:gdLst/>
            <a:ahLst/>
            <a:cxnLst/>
            <a:rect l="l" t="t" r="r" b="b"/>
            <a:pathLst>
              <a:path w="260261" h="117602">
                <a:moveTo>
                  <a:pt x="0" y="117602"/>
                </a:moveTo>
                <a:lnTo>
                  <a:pt x="260261" y="117602"/>
                </a:lnTo>
                <a:lnTo>
                  <a:pt x="260261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376092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Freeform 3"/>
          <p:cNvSpPr/>
          <p:nvPr/>
        </p:nvSpPr>
        <p:spPr>
          <a:xfrm>
            <a:off x="5194300" y="5384800"/>
            <a:ext cx="260248" cy="117602"/>
          </a:xfrm>
          <a:custGeom>
            <a:avLst/>
            <a:gdLst/>
            <a:ahLst/>
            <a:cxnLst/>
            <a:rect l="l" t="t" r="r" b="b"/>
            <a:pathLst>
              <a:path w="260248" h="117602">
                <a:moveTo>
                  <a:pt x="0" y="117602"/>
                </a:moveTo>
                <a:lnTo>
                  <a:pt x="260248" y="117602"/>
                </a:lnTo>
                <a:lnTo>
                  <a:pt x="260248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95373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5" name="Freeform 4"/>
          <p:cNvSpPr/>
          <p:nvPr/>
        </p:nvSpPr>
        <p:spPr>
          <a:xfrm>
            <a:off x="5511800" y="5384800"/>
            <a:ext cx="260261" cy="117602"/>
          </a:xfrm>
          <a:custGeom>
            <a:avLst/>
            <a:gdLst/>
            <a:ahLst/>
            <a:cxnLst/>
            <a:rect l="l" t="t" r="r" b="b"/>
            <a:pathLst>
              <a:path w="260261" h="117602">
                <a:moveTo>
                  <a:pt x="0" y="117602"/>
                </a:moveTo>
                <a:lnTo>
                  <a:pt x="260261" y="117602"/>
                </a:lnTo>
                <a:lnTo>
                  <a:pt x="260261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77933C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" name="Freeform 5"/>
          <p:cNvSpPr/>
          <p:nvPr/>
        </p:nvSpPr>
        <p:spPr>
          <a:xfrm>
            <a:off x="5803900" y="5384800"/>
            <a:ext cx="268656" cy="117602"/>
          </a:xfrm>
          <a:custGeom>
            <a:avLst/>
            <a:gdLst/>
            <a:ahLst/>
            <a:cxnLst/>
            <a:rect l="l" t="t" r="r" b="b"/>
            <a:pathLst>
              <a:path w="268656" h="117602">
                <a:moveTo>
                  <a:pt x="0" y="117602"/>
                </a:moveTo>
                <a:lnTo>
                  <a:pt x="268656" y="117602"/>
                </a:lnTo>
                <a:lnTo>
                  <a:pt x="268656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604A7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7" name="Freeform 6"/>
          <p:cNvSpPr/>
          <p:nvPr/>
        </p:nvSpPr>
        <p:spPr>
          <a:xfrm>
            <a:off x="6108700" y="5384800"/>
            <a:ext cx="268656" cy="117602"/>
          </a:xfrm>
          <a:custGeom>
            <a:avLst/>
            <a:gdLst/>
            <a:ahLst/>
            <a:cxnLst/>
            <a:rect l="l" t="t" r="r" b="b"/>
            <a:pathLst>
              <a:path w="268656" h="117602">
                <a:moveTo>
                  <a:pt x="0" y="117602"/>
                </a:moveTo>
                <a:lnTo>
                  <a:pt x="268656" y="117602"/>
                </a:lnTo>
                <a:lnTo>
                  <a:pt x="268656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31859C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8" name="Freeform 7"/>
          <p:cNvSpPr/>
          <p:nvPr/>
        </p:nvSpPr>
        <p:spPr>
          <a:xfrm>
            <a:off x="6400800" y="5384800"/>
            <a:ext cx="260261" cy="117602"/>
          </a:xfrm>
          <a:custGeom>
            <a:avLst/>
            <a:gdLst/>
            <a:ahLst/>
            <a:cxnLst/>
            <a:rect l="l" t="t" r="r" b="b"/>
            <a:pathLst>
              <a:path w="260261" h="117602">
                <a:moveTo>
                  <a:pt x="0" y="117602"/>
                </a:moveTo>
                <a:lnTo>
                  <a:pt x="260261" y="117602"/>
                </a:lnTo>
                <a:lnTo>
                  <a:pt x="260261" y="0"/>
                </a:lnTo>
                <a:lnTo>
                  <a:pt x="0" y="0"/>
                </a:lnTo>
                <a:lnTo>
                  <a:pt x="0" y="117602"/>
                </a:lnTo>
                <a:close/>
              </a:path>
            </a:pathLst>
          </a:custGeom>
          <a:solidFill>
            <a:srgbClr val="E46C0A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9" name="TextBox 8"/>
          <p:cNvSpPr txBox="1"/>
          <p:nvPr/>
        </p:nvSpPr>
        <p:spPr>
          <a:xfrm>
            <a:off x="3594100" y="4648200"/>
            <a:ext cx="4361434" cy="3048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1600">
                <a:solidFill>
                  <a:srgbClr val="505050"/>
                </a:solidFill>
                <a:latin typeface="Microsoft YaHei"/>
                <a:ea typeface="Microsoft YaHei"/>
              </a:rPr>
              <a:t>小程序部分已经完成开发，已投入使用过一次</a:t>
            </a:r>
            <a:endParaRPr lang="en-US" sz="11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0" y="1600200"/>
            <a:ext cx="2597768" cy="259776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30" y="1617345"/>
            <a:ext cx="4473073" cy="32736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53868" y="2365629"/>
            <a:ext cx="1806892" cy="17272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9000" b="1">
                <a:solidFill>
                  <a:srgbClr val="FFFFFF"/>
                </a:solidFill>
                <a:latin typeface="Microsoft YaHei"/>
                <a:ea typeface="Microsoft YaHei"/>
              </a:rPr>
              <a:t>04</a:t>
            </a:r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6296787" y="2342388"/>
            <a:ext cx="2540000" cy="6604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3000">
                <a:solidFill>
                  <a:srgbClr val="42464B"/>
                </a:solidFill>
                <a:latin typeface="Microsoft YaHei"/>
                <a:ea typeface="Microsoft YaHei"/>
              </a:rPr>
              <a:t>工作计划</a:t>
            </a:r>
            <a:endParaRPr 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6302756" y="3029331"/>
            <a:ext cx="4145343" cy="41275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57700"/>
              </a:lnSpc>
            </a:pPr>
            <a:r>
              <a:rPr lang="en-US" sz="1200">
                <a:solidFill>
                  <a:srgbClr val="000000"/>
                </a:solidFill>
                <a:latin typeface="Microsoft YaHei"/>
                <a:ea typeface="Microsoft YaHei"/>
              </a:rPr>
              <a:t>预计2020年3月份完成开发</a:t>
            </a:r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4546600" y="927100"/>
            <a:ext cx="268629" cy="119795"/>
          </a:xfrm>
          <a:custGeom>
            <a:avLst/>
            <a:gdLst/>
            <a:ahLst/>
            <a:cxnLst/>
            <a:rect l="l" t="t" r="r" b="b"/>
            <a:pathLst>
              <a:path w="268629" h="119795">
                <a:moveTo>
                  <a:pt x="0" y="119795"/>
                </a:moveTo>
                <a:lnTo>
                  <a:pt x="268629" y="119795"/>
                </a:lnTo>
                <a:lnTo>
                  <a:pt x="268629" y="0"/>
                </a:lnTo>
                <a:lnTo>
                  <a:pt x="0" y="0"/>
                </a:lnTo>
                <a:lnTo>
                  <a:pt x="0" y="119795"/>
                </a:lnTo>
                <a:close/>
              </a:path>
            </a:pathLst>
          </a:custGeom>
          <a:solidFill>
            <a:srgbClr val="376092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" name="Freeform 2"/>
          <p:cNvSpPr/>
          <p:nvPr/>
        </p:nvSpPr>
        <p:spPr>
          <a:xfrm>
            <a:off x="4838700" y="927100"/>
            <a:ext cx="268629" cy="119795"/>
          </a:xfrm>
          <a:custGeom>
            <a:avLst/>
            <a:gdLst/>
            <a:ahLst/>
            <a:cxnLst/>
            <a:rect l="l" t="t" r="r" b="b"/>
            <a:pathLst>
              <a:path w="268629" h="119795">
                <a:moveTo>
                  <a:pt x="0" y="119795"/>
                </a:moveTo>
                <a:lnTo>
                  <a:pt x="268629" y="119795"/>
                </a:lnTo>
                <a:lnTo>
                  <a:pt x="268629" y="0"/>
                </a:lnTo>
                <a:lnTo>
                  <a:pt x="0" y="0"/>
                </a:lnTo>
                <a:lnTo>
                  <a:pt x="0" y="119795"/>
                </a:lnTo>
                <a:close/>
              </a:path>
            </a:pathLst>
          </a:custGeom>
          <a:solidFill>
            <a:srgbClr val="953735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Freeform 3"/>
          <p:cNvSpPr/>
          <p:nvPr/>
        </p:nvSpPr>
        <p:spPr>
          <a:xfrm>
            <a:off x="5143500" y="927100"/>
            <a:ext cx="268629" cy="119795"/>
          </a:xfrm>
          <a:custGeom>
            <a:avLst/>
            <a:gdLst/>
            <a:ahLst/>
            <a:cxnLst/>
            <a:rect l="l" t="t" r="r" b="b"/>
            <a:pathLst>
              <a:path w="268629" h="119795">
                <a:moveTo>
                  <a:pt x="0" y="119795"/>
                </a:moveTo>
                <a:lnTo>
                  <a:pt x="268629" y="119795"/>
                </a:lnTo>
                <a:lnTo>
                  <a:pt x="268629" y="0"/>
                </a:lnTo>
                <a:lnTo>
                  <a:pt x="0" y="0"/>
                </a:lnTo>
                <a:lnTo>
                  <a:pt x="0" y="119795"/>
                </a:lnTo>
                <a:close/>
              </a:path>
            </a:pathLst>
          </a:custGeom>
          <a:solidFill>
            <a:srgbClr val="77933C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5" name="Freeform 4"/>
          <p:cNvSpPr/>
          <p:nvPr/>
        </p:nvSpPr>
        <p:spPr>
          <a:xfrm>
            <a:off x="5461000" y="927100"/>
            <a:ext cx="277307" cy="119795"/>
          </a:xfrm>
          <a:custGeom>
            <a:avLst/>
            <a:gdLst/>
            <a:ahLst/>
            <a:cxnLst/>
            <a:rect l="l" t="t" r="r" b="b"/>
            <a:pathLst>
              <a:path w="277307" h="119795">
                <a:moveTo>
                  <a:pt x="0" y="119795"/>
                </a:moveTo>
                <a:lnTo>
                  <a:pt x="277307" y="119795"/>
                </a:lnTo>
                <a:lnTo>
                  <a:pt x="277307" y="0"/>
                </a:lnTo>
                <a:lnTo>
                  <a:pt x="0" y="0"/>
                </a:lnTo>
                <a:lnTo>
                  <a:pt x="0" y="119795"/>
                </a:lnTo>
                <a:close/>
              </a:path>
            </a:pathLst>
          </a:custGeom>
          <a:solidFill>
            <a:srgbClr val="604A7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" name="Freeform 5"/>
          <p:cNvSpPr/>
          <p:nvPr/>
        </p:nvSpPr>
        <p:spPr>
          <a:xfrm>
            <a:off x="5778500" y="927100"/>
            <a:ext cx="277307" cy="119795"/>
          </a:xfrm>
          <a:custGeom>
            <a:avLst/>
            <a:gdLst/>
            <a:ahLst/>
            <a:cxnLst/>
            <a:rect l="l" t="t" r="r" b="b"/>
            <a:pathLst>
              <a:path w="277307" h="119795">
                <a:moveTo>
                  <a:pt x="0" y="119795"/>
                </a:moveTo>
                <a:lnTo>
                  <a:pt x="277307" y="119795"/>
                </a:lnTo>
                <a:lnTo>
                  <a:pt x="277307" y="0"/>
                </a:lnTo>
                <a:lnTo>
                  <a:pt x="0" y="0"/>
                </a:lnTo>
                <a:lnTo>
                  <a:pt x="0" y="119795"/>
                </a:lnTo>
                <a:close/>
              </a:path>
            </a:pathLst>
          </a:custGeom>
          <a:solidFill>
            <a:srgbClr val="31859C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7" name="Freeform 6"/>
          <p:cNvSpPr/>
          <p:nvPr/>
        </p:nvSpPr>
        <p:spPr>
          <a:xfrm>
            <a:off x="6096000" y="927100"/>
            <a:ext cx="268642" cy="119795"/>
          </a:xfrm>
          <a:custGeom>
            <a:avLst/>
            <a:gdLst/>
            <a:ahLst/>
            <a:cxnLst/>
            <a:rect l="l" t="t" r="r" b="b"/>
            <a:pathLst>
              <a:path w="268642" h="119795">
                <a:moveTo>
                  <a:pt x="0" y="119795"/>
                </a:moveTo>
                <a:lnTo>
                  <a:pt x="268642" y="119795"/>
                </a:lnTo>
                <a:lnTo>
                  <a:pt x="268642" y="0"/>
                </a:lnTo>
                <a:lnTo>
                  <a:pt x="0" y="0"/>
                </a:lnTo>
                <a:lnTo>
                  <a:pt x="0" y="119795"/>
                </a:lnTo>
                <a:close/>
              </a:path>
            </a:pathLst>
          </a:custGeom>
          <a:solidFill>
            <a:srgbClr val="E46C0A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8" name="TextBox 7"/>
          <p:cNvSpPr txBox="1"/>
          <p:nvPr/>
        </p:nvSpPr>
        <p:spPr>
          <a:xfrm>
            <a:off x="4210050" y="533400"/>
            <a:ext cx="2540000" cy="3810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2000" b="1">
                <a:solidFill>
                  <a:srgbClr val="376092"/>
                </a:solidFill>
                <a:latin typeface="Microsoft YaHei"/>
                <a:ea typeface="Microsoft YaHei"/>
              </a:rPr>
              <a:t>工作计划</a:t>
            </a:r>
            <a:endParaRPr lang="en-US" sz="1100"/>
          </a:p>
        </p:txBody>
      </p:sp>
      <p:sp>
        <p:nvSpPr>
          <p:cNvPr id="9" name="Freeform 8"/>
          <p:cNvSpPr/>
          <p:nvPr/>
        </p:nvSpPr>
        <p:spPr>
          <a:xfrm rot="10800000">
            <a:off x="3390900" y="3594100"/>
            <a:ext cx="2636126" cy="1251585"/>
          </a:xfrm>
          <a:custGeom>
            <a:avLst/>
            <a:gdLst/>
            <a:ahLst/>
            <a:cxnLst/>
            <a:rect l="l" t="t" r="r" b="b"/>
            <a:pathLst>
              <a:path w="2636126" h="1251585">
                <a:moveTo>
                  <a:pt x="0" y="1251585"/>
                </a:moveTo>
                <a:cubicBezTo>
                  <a:pt x="2013039" y="1251585"/>
                  <a:pt x="2013039" y="1251585"/>
                  <a:pt x="2013039" y="1251585"/>
                </a:cubicBezTo>
                <a:cubicBezTo>
                  <a:pt x="2358136" y="1251585"/>
                  <a:pt x="2636126" y="964971"/>
                  <a:pt x="2636126" y="621017"/>
                </a:cubicBezTo>
                <a:cubicBezTo>
                  <a:pt x="2636126" y="277063"/>
                  <a:pt x="2358136" y="0"/>
                  <a:pt x="2013039" y="0"/>
                </a:cubicBezTo>
                <a:cubicBezTo>
                  <a:pt x="680593" y="0"/>
                  <a:pt x="680593" y="0"/>
                  <a:pt x="680593" y="0"/>
                </a:cubicBezTo>
                <a:cubicBezTo>
                  <a:pt x="680593" y="382168"/>
                  <a:pt x="680593" y="382168"/>
                  <a:pt x="680593" y="382168"/>
                </a:cubicBezTo>
                <a:cubicBezTo>
                  <a:pt x="2013039" y="382168"/>
                  <a:pt x="2013039" y="382168"/>
                  <a:pt x="2013039" y="382168"/>
                </a:cubicBezTo>
                <a:cubicBezTo>
                  <a:pt x="2147240" y="382168"/>
                  <a:pt x="2252688" y="487261"/>
                  <a:pt x="2252688" y="621030"/>
                </a:cubicBezTo>
                <a:cubicBezTo>
                  <a:pt x="2252688" y="754799"/>
                  <a:pt x="2147240" y="869442"/>
                  <a:pt x="2013039" y="869442"/>
                </a:cubicBezTo>
                <a:cubicBezTo>
                  <a:pt x="0" y="869442"/>
                  <a:pt x="0" y="869442"/>
                  <a:pt x="0" y="869442"/>
                </a:cubicBezTo>
                <a:lnTo>
                  <a:pt x="0" y="1251585"/>
                </a:lnTo>
                <a:lnTo>
                  <a:pt x="0" y="1251585"/>
                </a:lnTo>
                <a:lnTo>
                  <a:pt x="0" y="1251585"/>
                </a:lnTo>
                <a:close/>
              </a:path>
            </a:pathLst>
          </a:custGeom>
          <a:solidFill>
            <a:srgbClr val="4BACC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0" name="Freeform 9"/>
          <p:cNvSpPr/>
          <p:nvPr/>
        </p:nvSpPr>
        <p:spPr>
          <a:xfrm rot="10800000">
            <a:off x="5194300" y="2730500"/>
            <a:ext cx="2820822" cy="1243190"/>
          </a:xfrm>
          <a:custGeom>
            <a:avLst/>
            <a:gdLst/>
            <a:ahLst/>
            <a:cxnLst/>
            <a:rect l="l" t="t" r="r" b="b"/>
            <a:pathLst>
              <a:path w="2820822" h="1243190">
                <a:moveTo>
                  <a:pt x="2820822" y="1243190"/>
                </a:moveTo>
                <a:cubicBezTo>
                  <a:pt x="633247" y="1243190"/>
                  <a:pt x="633247" y="1243190"/>
                  <a:pt x="633247" y="1243190"/>
                </a:cubicBezTo>
                <a:cubicBezTo>
                  <a:pt x="287846" y="1243190"/>
                  <a:pt x="0" y="965860"/>
                  <a:pt x="0" y="621601"/>
                </a:cubicBezTo>
                <a:cubicBezTo>
                  <a:pt x="0" y="277330"/>
                  <a:pt x="287846" y="0"/>
                  <a:pt x="633247" y="0"/>
                </a:cubicBezTo>
                <a:cubicBezTo>
                  <a:pt x="2139607" y="0"/>
                  <a:pt x="2139607" y="0"/>
                  <a:pt x="2139607" y="0"/>
                </a:cubicBezTo>
                <a:cubicBezTo>
                  <a:pt x="2139607" y="382524"/>
                  <a:pt x="2139607" y="382524"/>
                  <a:pt x="2139607" y="382524"/>
                </a:cubicBezTo>
                <a:cubicBezTo>
                  <a:pt x="633247" y="382524"/>
                  <a:pt x="633247" y="382524"/>
                  <a:pt x="633247" y="382524"/>
                </a:cubicBezTo>
                <a:cubicBezTo>
                  <a:pt x="498919" y="382524"/>
                  <a:pt x="383781" y="487718"/>
                  <a:pt x="383781" y="621601"/>
                </a:cubicBezTo>
                <a:cubicBezTo>
                  <a:pt x="383781" y="755485"/>
                  <a:pt x="498919" y="860679"/>
                  <a:pt x="633247" y="860679"/>
                </a:cubicBezTo>
                <a:cubicBezTo>
                  <a:pt x="2820822" y="860679"/>
                  <a:pt x="2820822" y="860679"/>
                  <a:pt x="2820822" y="860679"/>
                </a:cubicBezTo>
                <a:lnTo>
                  <a:pt x="2820822" y="1243190"/>
                </a:lnTo>
                <a:lnTo>
                  <a:pt x="2820822" y="1243190"/>
                </a:lnTo>
                <a:lnTo>
                  <a:pt x="2820822" y="1243190"/>
                </a:lnTo>
                <a:close/>
              </a:path>
            </a:pathLst>
          </a:custGeom>
          <a:solidFill>
            <a:srgbClr val="9BBB59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1" name="Freeform 10"/>
          <p:cNvSpPr/>
          <p:nvPr/>
        </p:nvSpPr>
        <p:spPr>
          <a:xfrm rot="10800000">
            <a:off x="4584700" y="4457700"/>
            <a:ext cx="3433674" cy="1486802"/>
          </a:xfrm>
          <a:custGeom>
            <a:avLst/>
            <a:gdLst/>
            <a:ahLst/>
            <a:cxnLst/>
            <a:rect l="l" t="t" r="r" b="b"/>
            <a:pathLst>
              <a:path w="3433674" h="1486802">
                <a:moveTo>
                  <a:pt x="3433674" y="422059"/>
                </a:moveTo>
                <a:cubicBezTo>
                  <a:pt x="2963697" y="0"/>
                  <a:pt x="2963697" y="0"/>
                  <a:pt x="2963697" y="0"/>
                </a:cubicBezTo>
                <a:cubicBezTo>
                  <a:pt x="2963697" y="230213"/>
                  <a:pt x="2963697" y="230213"/>
                  <a:pt x="2963697" y="230213"/>
                </a:cubicBezTo>
                <a:cubicBezTo>
                  <a:pt x="633019" y="230213"/>
                  <a:pt x="633019" y="230213"/>
                  <a:pt x="633019" y="230213"/>
                </a:cubicBezTo>
                <a:cubicBezTo>
                  <a:pt x="287731" y="230213"/>
                  <a:pt x="0" y="517982"/>
                  <a:pt x="0" y="863308"/>
                </a:cubicBezTo>
                <a:cubicBezTo>
                  <a:pt x="0" y="1208634"/>
                  <a:pt x="287731" y="1486802"/>
                  <a:pt x="633019" y="1486802"/>
                </a:cubicBezTo>
                <a:cubicBezTo>
                  <a:pt x="2819832" y="1486802"/>
                  <a:pt x="2819832" y="1486802"/>
                  <a:pt x="2819832" y="1486802"/>
                </a:cubicBezTo>
                <a:cubicBezTo>
                  <a:pt x="2819832" y="1103122"/>
                  <a:pt x="2819832" y="1103122"/>
                  <a:pt x="2819832" y="1103122"/>
                </a:cubicBezTo>
                <a:cubicBezTo>
                  <a:pt x="633019" y="1103122"/>
                  <a:pt x="633019" y="1103122"/>
                  <a:pt x="633019" y="1103122"/>
                </a:cubicBezTo>
                <a:cubicBezTo>
                  <a:pt x="498742" y="1103122"/>
                  <a:pt x="383642" y="997598"/>
                  <a:pt x="383642" y="863308"/>
                </a:cubicBezTo>
                <a:cubicBezTo>
                  <a:pt x="383642" y="729018"/>
                  <a:pt x="498742" y="613905"/>
                  <a:pt x="633019" y="613905"/>
                </a:cubicBezTo>
                <a:cubicBezTo>
                  <a:pt x="2963697" y="613905"/>
                  <a:pt x="2963697" y="613905"/>
                  <a:pt x="2963697" y="613905"/>
                </a:cubicBezTo>
                <a:cubicBezTo>
                  <a:pt x="2963697" y="853719"/>
                  <a:pt x="2963697" y="853719"/>
                  <a:pt x="2963697" y="853719"/>
                </a:cubicBezTo>
                <a:cubicBezTo>
                  <a:pt x="3433674" y="422059"/>
                  <a:pt x="3433674" y="422059"/>
                  <a:pt x="3433674" y="422059"/>
                </a:cubicBezTo>
              </a:path>
            </a:pathLst>
          </a:custGeom>
          <a:solidFill>
            <a:srgbClr val="F7964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2" name="Freeform 11"/>
          <p:cNvSpPr/>
          <p:nvPr/>
        </p:nvSpPr>
        <p:spPr>
          <a:xfrm rot="10800000">
            <a:off x="5181600" y="4229100"/>
            <a:ext cx="470141" cy="865200"/>
          </a:xfrm>
          <a:custGeom>
            <a:avLst/>
            <a:gdLst/>
            <a:ahLst/>
            <a:cxnLst/>
            <a:rect l="l" t="t" r="r" b="b"/>
            <a:pathLst>
              <a:path w="470141" h="865200">
                <a:moveTo>
                  <a:pt x="0" y="432600"/>
                </a:moveTo>
                <a:lnTo>
                  <a:pt x="470141" y="865200"/>
                </a:lnTo>
                <a:lnTo>
                  <a:pt x="470141" y="432600"/>
                </a:lnTo>
                <a:lnTo>
                  <a:pt x="470141" y="0"/>
                </a:lnTo>
                <a:lnTo>
                  <a:pt x="0" y="432600"/>
                </a:lnTo>
                <a:lnTo>
                  <a:pt x="0" y="432600"/>
                </a:lnTo>
                <a:close/>
              </a:path>
            </a:pathLst>
          </a:custGeom>
          <a:solidFill>
            <a:srgbClr val="4BACC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3" name="Freeform 12"/>
          <p:cNvSpPr/>
          <p:nvPr/>
        </p:nvSpPr>
        <p:spPr>
          <a:xfrm rot="10800000">
            <a:off x="5549900" y="3365500"/>
            <a:ext cx="470129" cy="856805"/>
          </a:xfrm>
          <a:custGeom>
            <a:avLst/>
            <a:gdLst/>
            <a:ahLst/>
            <a:cxnLst/>
            <a:rect l="l" t="t" r="r" b="b"/>
            <a:pathLst>
              <a:path w="470129" h="856805">
                <a:moveTo>
                  <a:pt x="470129" y="433438"/>
                </a:moveTo>
                <a:lnTo>
                  <a:pt x="0" y="856805"/>
                </a:lnTo>
                <a:lnTo>
                  <a:pt x="0" y="433438"/>
                </a:lnTo>
                <a:lnTo>
                  <a:pt x="0" y="0"/>
                </a:lnTo>
                <a:lnTo>
                  <a:pt x="470129" y="433438"/>
                </a:lnTo>
                <a:lnTo>
                  <a:pt x="470129" y="433438"/>
                </a:lnTo>
                <a:close/>
              </a:path>
            </a:pathLst>
          </a:custGeom>
          <a:solidFill>
            <a:srgbClr val="9BBB59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4" name="Freeform 13"/>
          <p:cNvSpPr/>
          <p:nvPr/>
        </p:nvSpPr>
        <p:spPr>
          <a:xfrm rot="10800000">
            <a:off x="5194300" y="2489200"/>
            <a:ext cx="470141" cy="865200"/>
          </a:xfrm>
          <a:custGeom>
            <a:avLst/>
            <a:gdLst/>
            <a:ahLst/>
            <a:cxnLst/>
            <a:rect l="l" t="t" r="r" b="b"/>
            <a:pathLst>
              <a:path w="470141" h="865200">
                <a:moveTo>
                  <a:pt x="0" y="432600"/>
                </a:moveTo>
                <a:lnTo>
                  <a:pt x="470141" y="865200"/>
                </a:lnTo>
                <a:lnTo>
                  <a:pt x="470141" y="432600"/>
                </a:lnTo>
                <a:lnTo>
                  <a:pt x="470141" y="0"/>
                </a:lnTo>
                <a:lnTo>
                  <a:pt x="0" y="432600"/>
                </a:lnTo>
                <a:lnTo>
                  <a:pt x="0" y="432600"/>
                </a:lnTo>
                <a:close/>
              </a:path>
            </a:pathLst>
          </a:custGeom>
          <a:solidFill>
            <a:srgbClr val="8064A2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5" name="Freeform 14"/>
          <p:cNvSpPr/>
          <p:nvPr/>
        </p:nvSpPr>
        <p:spPr>
          <a:xfrm rot="10800000">
            <a:off x="3378200" y="1854200"/>
            <a:ext cx="2636126" cy="1260005"/>
          </a:xfrm>
          <a:custGeom>
            <a:avLst/>
            <a:gdLst/>
            <a:ahLst/>
            <a:cxnLst/>
            <a:rect l="l" t="t" r="r" b="b"/>
            <a:pathLst>
              <a:path w="2636126" h="1260005">
                <a:moveTo>
                  <a:pt x="2013039" y="0"/>
                </a:moveTo>
                <a:cubicBezTo>
                  <a:pt x="680593" y="0"/>
                  <a:pt x="680593" y="0"/>
                  <a:pt x="680593" y="0"/>
                </a:cubicBezTo>
                <a:cubicBezTo>
                  <a:pt x="680593" y="384734"/>
                  <a:pt x="680593" y="384734"/>
                  <a:pt x="680593" y="384734"/>
                </a:cubicBezTo>
                <a:cubicBezTo>
                  <a:pt x="2013039" y="384734"/>
                  <a:pt x="2013039" y="384734"/>
                  <a:pt x="2013039" y="384734"/>
                </a:cubicBezTo>
                <a:cubicBezTo>
                  <a:pt x="2147240" y="384734"/>
                  <a:pt x="2252688" y="500151"/>
                  <a:pt x="2252688" y="634810"/>
                </a:cubicBezTo>
                <a:cubicBezTo>
                  <a:pt x="2252688" y="769468"/>
                  <a:pt x="2147240" y="875271"/>
                  <a:pt x="2013039" y="875271"/>
                </a:cubicBezTo>
                <a:cubicBezTo>
                  <a:pt x="0" y="875271"/>
                  <a:pt x="0" y="875271"/>
                  <a:pt x="0" y="875271"/>
                </a:cubicBezTo>
                <a:cubicBezTo>
                  <a:pt x="0" y="1260005"/>
                  <a:pt x="0" y="1260005"/>
                  <a:pt x="0" y="1260005"/>
                </a:cubicBezTo>
                <a:cubicBezTo>
                  <a:pt x="2013039" y="1260005"/>
                  <a:pt x="2013039" y="1260005"/>
                  <a:pt x="2013039" y="1260005"/>
                </a:cubicBezTo>
                <a:cubicBezTo>
                  <a:pt x="2358136" y="1260005"/>
                  <a:pt x="2636126" y="981062"/>
                  <a:pt x="2636126" y="634810"/>
                </a:cubicBezTo>
                <a:cubicBezTo>
                  <a:pt x="2636126" y="288557"/>
                  <a:pt x="2358136" y="0"/>
                  <a:pt x="2013039" y="0"/>
                </a:cubicBezTo>
                <a:lnTo>
                  <a:pt x="2013039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6" name="TextBox 15"/>
          <p:cNvSpPr txBox="1"/>
          <p:nvPr/>
        </p:nvSpPr>
        <p:spPr>
          <a:xfrm>
            <a:off x="5592953" y="5379466"/>
            <a:ext cx="1423352" cy="3048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600" b="1">
                <a:solidFill>
                  <a:srgbClr val="FFFFFF"/>
                </a:solidFill>
                <a:latin typeface="Microsoft YaHei"/>
                <a:ea typeface="Microsoft YaHei"/>
              </a:rPr>
              <a:t>内容分发后端</a:t>
            </a:r>
            <a:endParaRPr lang="en-US" sz="1100"/>
          </a:p>
        </p:txBody>
      </p:sp>
      <p:sp>
        <p:nvSpPr>
          <p:cNvPr id="17" name="TextBox 16"/>
          <p:cNvSpPr txBox="1"/>
          <p:nvPr/>
        </p:nvSpPr>
        <p:spPr>
          <a:xfrm>
            <a:off x="4140200" y="4495800"/>
            <a:ext cx="1005205" cy="3048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600" b="1">
                <a:solidFill>
                  <a:srgbClr val="FFFFFF"/>
                </a:solidFill>
                <a:latin typeface="Microsoft YaHei"/>
                <a:ea typeface="Microsoft YaHei"/>
              </a:rPr>
              <a:t>客户前端</a:t>
            </a:r>
            <a:endParaRPr lang="en-US" sz="1100"/>
          </a:p>
        </p:txBody>
      </p:sp>
      <p:sp>
        <p:nvSpPr>
          <p:cNvPr id="18" name="TextBox 17"/>
          <p:cNvSpPr txBox="1"/>
          <p:nvPr/>
        </p:nvSpPr>
        <p:spPr>
          <a:xfrm>
            <a:off x="6050026" y="3640074"/>
            <a:ext cx="1423352" cy="3048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600" b="1">
                <a:solidFill>
                  <a:srgbClr val="FFFFFF"/>
                </a:solidFill>
                <a:latin typeface="Microsoft YaHei"/>
                <a:ea typeface="Microsoft YaHei"/>
              </a:rPr>
              <a:t>员工前端</a:t>
            </a:r>
            <a:endParaRPr lang="en-US" sz="1100"/>
          </a:p>
        </p:txBody>
      </p:sp>
      <p:sp>
        <p:nvSpPr>
          <p:cNvPr id="19" name="TextBox 18"/>
          <p:cNvSpPr txBox="1"/>
          <p:nvPr/>
        </p:nvSpPr>
        <p:spPr>
          <a:xfrm>
            <a:off x="4140200" y="2768600"/>
            <a:ext cx="1103630" cy="3048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600" b="1">
                <a:solidFill>
                  <a:srgbClr val="FFFFFF"/>
                </a:solidFill>
                <a:latin typeface="Microsoft YaHei"/>
                <a:ea typeface="Microsoft YaHei"/>
              </a:rPr>
              <a:t>综控后端</a:t>
            </a:r>
            <a:endParaRPr lang="en-US" sz="1100"/>
          </a:p>
        </p:txBody>
      </p:sp>
      <p:sp>
        <p:nvSpPr>
          <p:cNvPr id="20" name="Freeform 19"/>
          <p:cNvSpPr/>
          <p:nvPr/>
        </p:nvSpPr>
        <p:spPr>
          <a:xfrm>
            <a:off x="1358900" y="1905000"/>
            <a:ext cx="1544739" cy="369608"/>
          </a:xfrm>
          <a:custGeom>
            <a:avLst/>
            <a:gdLst/>
            <a:ahLst/>
            <a:cxnLst/>
            <a:rect l="l" t="t" r="r" b="b"/>
            <a:pathLst>
              <a:path w="1544739" h="369608">
                <a:moveTo>
                  <a:pt x="1544739" y="184810"/>
                </a:moveTo>
                <a:lnTo>
                  <a:pt x="1544739" y="184810"/>
                </a:lnTo>
                <a:cubicBezTo>
                  <a:pt x="1544739" y="286868"/>
                  <a:pt x="1462049" y="369608"/>
                  <a:pt x="1360043" y="369608"/>
                </a:cubicBezTo>
                <a:lnTo>
                  <a:pt x="184696" y="369608"/>
                </a:lnTo>
                <a:cubicBezTo>
                  <a:pt x="82690" y="369608"/>
                  <a:pt x="0" y="286868"/>
                  <a:pt x="0" y="184810"/>
                </a:cubicBezTo>
                <a:lnTo>
                  <a:pt x="0" y="184810"/>
                </a:lnTo>
                <a:cubicBezTo>
                  <a:pt x="0" y="82740"/>
                  <a:pt x="82690" y="0"/>
                  <a:pt x="184696" y="0"/>
                </a:cubicBezTo>
                <a:lnTo>
                  <a:pt x="1360043" y="0"/>
                </a:lnTo>
                <a:cubicBezTo>
                  <a:pt x="1462049" y="0"/>
                  <a:pt x="1544739" y="82740"/>
                  <a:pt x="1544739" y="184810"/>
                </a:cubicBezTo>
                <a:lnTo>
                  <a:pt x="1544739" y="184810"/>
                </a:lnTo>
                <a:close/>
              </a:path>
            </a:pathLst>
          </a:custGeom>
          <a:solidFill>
            <a:srgbClr val="F7964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1" name="Freeform 20"/>
          <p:cNvSpPr/>
          <p:nvPr/>
        </p:nvSpPr>
        <p:spPr>
          <a:xfrm>
            <a:off x="1384300" y="4635500"/>
            <a:ext cx="1544739" cy="369595"/>
          </a:xfrm>
          <a:custGeom>
            <a:avLst/>
            <a:gdLst/>
            <a:ahLst/>
            <a:cxnLst/>
            <a:rect l="l" t="t" r="r" b="b"/>
            <a:pathLst>
              <a:path w="1544739" h="369595">
                <a:moveTo>
                  <a:pt x="1544739" y="184798"/>
                </a:moveTo>
                <a:lnTo>
                  <a:pt x="1544739" y="184798"/>
                </a:lnTo>
                <a:cubicBezTo>
                  <a:pt x="1544739" y="286855"/>
                  <a:pt x="1462037" y="369595"/>
                  <a:pt x="1360043" y="369595"/>
                </a:cubicBezTo>
                <a:lnTo>
                  <a:pt x="184696" y="369595"/>
                </a:lnTo>
                <a:cubicBezTo>
                  <a:pt x="82690" y="369595"/>
                  <a:pt x="0" y="286855"/>
                  <a:pt x="0" y="184798"/>
                </a:cubicBezTo>
                <a:lnTo>
                  <a:pt x="0" y="184798"/>
                </a:lnTo>
                <a:cubicBezTo>
                  <a:pt x="0" y="82740"/>
                  <a:pt x="82690" y="0"/>
                  <a:pt x="184696" y="0"/>
                </a:cubicBezTo>
                <a:lnTo>
                  <a:pt x="1360043" y="0"/>
                </a:lnTo>
                <a:cubicBezTo>
                  <a:pt x="1462049" y="0"/>
                  <a:pt x="1544739" y="82740"/>
                  <a:pt x="1544739" y="184798"/>
                </a:cubicBezTo>
                <a:lnTo>
                  <a:pt x="1544739" y="184798"/>
                </a:lnTo>
                <a:close/>
              </a:path>
            </a:pathLst>
          </a:custGeom>
          <a:solidFill>
            <a:srgbClr val="9BBB59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2" name="Freeform 21"/>
          <p:cNvSpPr/>
          <p:nvPr/>
        </p:nvSpPr>
        <p:spPr>
          <a:xfrm>
            <a:off x="8445500" y="2006600"/>
            <a:ext cx="1553134" cy="369608"/>
          </a:xfrm>
          <a:custGeom>
            <a:avLst/>
            <a:gdLst/>
            <a:ahLst/>
            <a:cxnLst/>
            <a:rect l="l" t="t" r="r" b="b"/>
            <a:pathLst>
              <a:path w="1553134" h="369608">
                <a:moveTo>
                  <a:pt x="1553134" y="184798"/>
                </a:moveTo>
                <a:lnTo>
                  <a:pt x="1553134" y="184798"/>
                </a:lnTo>
                <a:cubicBezTo>
                  <a:pt x="1553134" y="286855"/>
                  <a:pt x="1470431" y="369608"/>
                  <a:pt x="1368438" y="369608"/>
                </a:cubicBezTo>
                <a:lnTo>
                  <a:pt x="184696" y="369608"/>
                </a:lnTo>
                <a:cubicBezTo>
                  <a:pt x="82690" y="369608"/>
                  <a:pt x="0" y="286855"/>
                  <a:pt x="0" y="184798"/>
                </a:cubicBezTo>
                <a:lnTo>
                  <a:pt x="0" y="184798"/>
                </a:lnTo>
                <a:cubicBezTo>
                  <a:pt x="0" y="82740"/>
                  <a:pt x="82690" y="0"/>
                  <a:pt x="184696" y="0"/>
                </a:cubicBezTo>
                <a:lnTo>
                  <a:pt x="1368438" y="0"/>
                </a:lnTo>
                <a:cubicBezTo>
                  <a:pt x="1470431" y="13"/>
                  <a:pt x="1553134" y="82740"/>
                  <a:pt x="1553134" y="184798"/>
                </a:cubicBezTo>
                <a:lnTo>
                  <a:pt x="1553134" y="184798"/>
                </a:lnTo>
                <a:close/>
              </a:path>
            </a:pathLst>
          </a:custGeom>
          <a:solidFill>
            <a:srgbClr val="4BACC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3" name="Freeform 22"/>
          <p:cNvSpPr/>
          <p:nvPr/>
        </p:nvSpPr>
        <p:spPr>
          <a:xfrm>
            <a:off x="8458200" y="4660900"/>
            <a:ext cx="1544739" cy="361213"/>
          </a:xfrm>
          <a:custGeom>
            <a:avLst/>
            <a:gdLst/>
            <a:ahLst/>
            <a:cxnLst/>
            <a:rect l="l" t="t" r="r" b="b"/>
            <a:pathLst>
              <a:path w="1544739" h="361213">
                <a:moveTo>
                  <a:pt x="1544739" y="180607"/>
                </a:moveTo>
                <a:lnTo>
                  <a:pt x="1544739" y="180607"/>
                </a:lnTo>
                <a:cubicBezTo>
                  <a:pt x="1544739" y="280353"/>
                  <a:pt x="1463942" y="361213"/>
                  <a:pt x="1364247" y="361213"/>
                </a:cubicBezTo>
                <a:lnTo>
                  <a:pt x="180505" y="361201"/>
                </a:lnTo>
                <a:cubicBezTo>
                  <a:pt x="80810" y="361201"/>
                  <a:pt x="0" y="280353"/>
                  <a:pt x="0" y="180607"/>
                </a:cubicBezTo>
                <a:lnTo>
                  <a:pt x="0" y="180607"/>
                </a:lnTo>
                <a:cubicBezTo>
                  <a:pt x="0" y="80861"/>
                  <a:pt x="80810" y="0"/>
                  <a:pt x="180505" y="0"/>
                </a:cubicBezTo>
                <a:lnTo>
                  <a:pt x="1364247" y="0"/>
                </a:lnTo>
                <a:cubicBezTo>
                  <a:pt x="1463942" y="0"/>
                  <a:pt x="1544739" y="80861"/>
                  <a:pt x="1544739" y="180607"/>
                </a:cubicBezTo>
                <a:lnTo>
                  <a:pt x="1544739" y="180607"/>
                </a:lnTo>
                <a:close/>
              </a:path>
            </a:pathLst>
          </a:custGeom>
          <a:solidFill>
            <a:srgbClr val="8064A2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4" name="TextBox 23"/>
          <p:cNvSpPr txBox="1"/>
          <p:nvPr/>
        </p:nvSpPr>
        <p:spPr>
          <a:xfrm>
            <a:off x="1423416" y="2368296"/>
            <a:ext cx="1434719" cy="5207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400" b="1">
                <a:solidFill>
                  <a:srgbClr val="757575"/>
                </a:solidFill>
                <a:latin typeface="Microsoft YaHei"/>
                <a:ea typeface="Microsoft YaHei"/>
              </a:rPr>
              <a:t>完成数据综控后端的开发</a:t>
            </a:r>
            <a:endParaRPr lang="en-US" sz="1100"/>
          </a:p>
        </p:txBody>
      </p:sp>
      <p:sp>
        <p:nvSpPr>
          <p:cNvPr id="25" name="TextBox 24"/>
          <p:cNvSpPr txBox="1"/>
          <p:nvPr/>
        </p:nvSpPr>
        <p:spPr>
          <a:xfrm>
            <a:off x="1741170" y="1948053"/>
            <a:ext cx="942340" cy="3048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600" b="1">
                <a:solidFill>
                  <a:srgbClr val="FFFFFF"/>
                </a:solidFill>
                <a:latin typeface="Microsoft YaHei"/>
                <a:ea typeface="Microsoft YaHei"/>
              </a:rPr>
              <a:t>2019.12</a:t>
            </a:r>
            <a:endParaRPr lang="en-US" sz="1100"/>
          </a:p>
        </p:txBody>
      </p:sp>
      <p:sp>
        <p:nvSpPr>
          <p:cNvPr id="26" name="TextBox 25"/>
          <p:cNvSpPr txBox="1"/>
          <p:nvPr/>
        </p:nvSpPr>
        <p:spPr>
          <a:xfrm>
            <a:off x="1427480" y="5156200"/>
            <a:ext cx="1602994" cy="100931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en-US" altLang="zh-CN" sz="1400" b="1" dirty="0" err="1">
                <a:solidFill>
                  <a:srgbClr val="757575"/>
                </a:solidFill>
                <a:latin typeface="Microsoft YaHei"/>
                <a:ea typeface="Microsoft YaHei"/>
              </a:rPr>
              <a:t>完成内容分发后端，与自动化流程相关的开发，撰写毕业论文</a:t>
            </a:r>
            <a:r>
              <a:rPr lang="zh-CN" altLang="en-US" sz="1400" b="1" dirty="0">
                <a:solidFill>
                  <a:srgbClr val="757575"/>
                </a:solidFill>
                <a:latin typeface="Microsoft YaHei"/>
                <a:ea typeface="Microsoft YaHei"/>
              </a:rPr>
              <a:t>初稿</a:t>
            </a:r>
            <a:endParaRPr lang="en-US" altLang="zh-CN" sz="1100" dirty="0"/>
          </a:p>
        </p:txBody>
      </p:sp>
      <p:sp>
        <p:nvSpPr>
          <p:cNvPr id="27" name="TextBox 26"/>
          <p:cNvSpPr txBox="1"/>
          <p:nvPr/>
        </p:nvSpPr>
        <p:spPr>
          <a:xfrm>
            <a:off x="1831086" y="4672838"/>
            <a:ext cx="1375728" cy="3048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600" b="1">
                <a:solidFill>
                  <a:srgbClr val="FFFFFF"/>
                </a:solidFill>
                <a:latin typeface="Microsoft YaHei"/>
                <a:ea typeface="Microsoft YaHei"/>
              </a:rPr>
              <a:t>2020.2</a:t>
            </a:r>
            <a:endParaRPr lang="en-US" sz="1100"/>
          </a:p>
        </p:txBody>
      </p:sp>
      <p:sp>
        <p:nvSpPr>
          <p:cNvPr id="28" name="TextBox 27"/>
          <p:cNvSpPr txBox="1"/>
          <p:nvPr/>
        </p:nvSpPr>
        <p:spPr>
          <a:xfrm>
            <a:off x="8424085" y="5155711"/>
            <a:ext cx="1713103" cy="25949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zh-CN" altLang="en-US" sz="1400" b="1" dirty="0">
                <a:solidFill>
                  <a:srgbClr val="757575"/>
                </a:solidFill>
                <a:latin typeface="Microsoft YaHei"/>
                <a:ea typeface="Microsoft YaHei"/>
              </a:rPr>
              <a:t>初步定稿</a:t>
            </a:r>
            <a:r>
              <a:rPr lang="en-US" sz="1400" b="1" dirty="0" err="1">
                <a:solidFill>
                  <a:srgbClr val="757575"/>
                </a:solidFill>
                <a:latin typeface="Microsoft YaHei"/>
                <a:ea typeface="Microsoft YaHei"/>
              </a:rPr>
              <a:t>毕业论文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8432800" y="2451100"/>
            <a:ext cx="1690306" cy="509435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en-US" sz="1400" b="1" dirty="0" err="1">
                <a:solidFill>
                  <a:srgbClr val="757575"/>
                </a:solidFill>
                <a:latin typeface="Microsoft YaHei"/>
                <a:ea typeface="Microsoft YaHei"/>
              </a:rPr>
              <a:t>完成员工前端</a:t>
            </a:r>
            <a:r>
              <a:rPr lang="zh-CN" altLang="en-US" sz="1400" b="1" dirty="0">
                <a:solidFill>
                  <a:srgbClr val="757575"/>
                </a:solidFill>
                <a:latin typeface="Microsoft YaHei"/>
                <a:ea typeface="Microsoft YaHei"/>
              </a:rPr>
              <a:t>、</a:t>
            </a:r>
            <a:r>
              <a:rPr lang="en-US" altLang="zh-CN" sz="1400" b="1" dirty="0" err="1">
                <a:solidFill>
                  <a:srgbClr val="757575"/>
                </a:solidFill>
                <a:latin typeface="Microsoft YaHei"/>
                <a:ea typeface="Microsoft YaHei"/>
              </a:rPr>
              <a:t>客户前端</a:t>
            </a:r>
            <a:r>
              <a:rPr lang="zh-CN" altLang="en-US" sz="1400" b="1" dirty="0">
                <a:solidFill>
                  <a:srgbClr val="757575"/>
                </a:solidFill>
                <a:latin typeface="Microsoft YaHei"/>
                <a:ea typeface="Microsoft YaHei"/>
              </a:rPr>
              <a:t>（官网）</a:t>
            </a:r>
            <a:r>
              <a:rPr lang="en-US" sz="1400" b="1" dirty="0" err="1">
                <a:solidFill>
                  <a:srgbClr val="757575"/>
                </a:solidFill>
                <a:latin typeface="Microsoft YaHei"/>
                <a:ea typeface="Microsoft YaHei"/>
              </a:rPr>
              <a:t>的开发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8898255" y="2037207"/>
            <a:ext cx="866204" cy="3048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600" b="1">
                <a:solidFill>
                  <a:srgbClr val="FFFFFF"/>
                </a:solidFill>
                <a:latin typeface="Microsoft YaHei"/>
                <a:ea typeface="Microsoft YaHei"/>
              </a:rPr>
              <a:t>2020.1</a:t>
            </a:r>
            <a:endParaRPr lang="en-US" sz="1100"/>
          </a:p>
        </p:txBody>
      </p:sp>
      <p:sp>
        <p:nvSpPr>
          <p:cNvPr id="31" name="TextBox 30"/>
          <p:cNvSpPr txBox="1"/>
          <p:nvPr/>
        </p:nvSpPr>
        <p:spPr>
          <a:xfrm>
            <a:off x="8890000" y="4673600"/>
            <a:ext cx="874459" cy="596830"/>
          </a:xfrm>
          <a:prstGeom prst="rect">
            <a:avLst/>
          </a:prstGeom>
        </p:spPr>
        <p:txBody>
          <a:bodyPr wrap="square"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600" b="1" smtClean="0">
                <a:solidFill>
                  <a:srgbClr val="FFFFFF"/>
                </a:solidFill>
                <a:latin typeface="Microsoft YaHei"/>
                <a:ea typeface="Microsoft YaHei"/>
              </a:rPr>
              <a:t>2020.33</a:t>
            </a:r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812" y="141097"/>
            <a:ext cx="7202947" cy="62214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64891" y="2691130"/>
            <a:ext cx="5573014" cy="9779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4800" b="1" spc="950">
                <a:solidFill>
                  <a:srgbClr val="FFFFFF"/>
                </a:solidFill>
                <a:latin typeface="Microsoft YaHei"/>
                <a:ea typeface="Microsoft YaHei"/>
              </a:rPr>
              <a:t>谢谢大家！</a:t>
            </a:r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14" y="684657"/>
            <a:ext cx="4406499" cy="51308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95499" y="1745361"/>
            <a:ext cx="922020" cy="2582164"/>
          </a:xfrm>
          <a:prstGeom prst="rect">
            <a:avLst/>
          </a:prstGeom>
        </p:spPr>
        <p:txBody>
          <a:bodyPr lIns="40010" tIns="63500" rIns="40010" bIns="63500" rtlCol="0" anchor="t">
            <a:spAutoFit/>
          </a:bodyPr>
          <a:lstStyle/>
          <a:p>
            <a:pPr algn="l" latinLnBrk="1">
              <a:lnSpc>
                <a:spcPct val="141100"/>
              </a:lnSpc>
            </a:pPr>
            <a:r>
              <a:rPr lang="en-US" sz="6000" b="1">
                <a:solidFill>
                  <a:srgbClr val="FFFFFF"/>
                </a:solidFill>
                <a:latin typeface="Microsoft YaHei"/>
                <a:ea typeface="Microsoft YaHei"/>
              </a:rPr>
              <a:t>目录</a:t>
            </a:r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1790319" y="2949194"/>
            <a:ext cx="2540000" cy="37465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1400" spc="400">
                <a:solidFill>
                  <a:srgbClr val="FFFFFF"/>
                </a:solidFill>
                <a:latin typeface="Microsoft YaHei"/>
                <a:ea typeface="Microsoft YaHei"/>
              </a:rPr>
              <a:t>CONTENTS</a:t>
            </a:r>
            <a:endParaRPr lang="en-US" sz="11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215" y="1410335"/>
            <a:ext cx="856550" cy="6256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33995" y="1404239"/>
            <a:ext cx="2540000" cy="6604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3000">
                <a:solidFill>
                  <a:srgbClr val="42464B"/>
                </a:solidFill>
                <a:latin typeface="Microsoft YaHei"/>
                <a:ea typeface="Microsoft YaHei"/>
              </a:rPr>
              <a:t>选题相关</a:t>
            </a:r>
            <a:endParaRPr lang="en-US" sz="1100"/>
          </a:p>
        </p:txBody>
      </p:sp>
      <p:sp>
        <p:nvSpPr>
          <p:cNvPr id="7" name="TextBox 6"/>
          <p:cNvSpPr txBox="1"/>
          <p:nvPr/>
        </p:nvSpPr>
        <p:spPr>
          <a:xfrm>
            <a:off x="6868033" y="1401064"/>
            <a:ext cx="725868" cy="639445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3000" b="1">
                <a:solidFill>
                  <a:srgbClr val="FFFFFF"/>
                </a:solidFill>
                <a:latin typeface="Microsoft YaHei"/>
                <a:ea typeface="Microsoft YaHei"/>
              </a:rPr>
              <a:t>01</a:t>
            </a:r>
            <a:endParaRPr lang="en-US" sz="11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215" y="2477262"/>
            <a:ext cx="856550" cy="6256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33995" y="2471166"/>
            <a:ext cx="2540000" cy="6604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3000">
                <a:solidFill>
                  <a:srgbClr val="42464B"/>
                </a:solidFill>
                <a:latin typeface="Microsoft YaHei"/>
                <a:ea typeface="Microsoft YaHei"/>
              </a:rPr>
              <a:t>研究内容</a:t>
            </a:r>
            <a:endParaRPr lang="en-US" sz="1100"/>
          </a:p>
        </p:txBody>
      </p:sp>
      <p:sp>
        <p:nvSpPr>
          <p:cNvPr id="10" name="TextBox 9"/>
          <p:cNvSpPr txBox="1"/>
          <p:nvPr/>
        </p:nvSpPr>
        <p:spPr>
          <a:xfrm>
            <a:off x="6868033" y="2468118"/>
            <a:ext cx="725868" cy="639445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3000" b="1">
                <a:solidFill>
                  <a:srgbClr val="FFFFFF"/>
                </a:solidFill>
                <a:latin typeface="Microsoft YaHei"/>
                <a:ea typeface="Microsoft YaHei"/>
              </a:rPr>
              <a:t>02</a:t>
            </a:r>
            <a:endParaRPr lang="en-US" sz="11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0" y="3543300"/>
            <a:ext cx="856550" cy="6256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23200" y="3543300"/>
            <a:ext cx="2540000" cy="6604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3000">
                <a:solidFill>
                  <a:srgbClr val="42464B"/>
                </a:solidFill>
                <a:latin typeface="Microsoft YaHei"/>
                <a:ea typeface="Microsoft YaHei"/>
              </a:rPr>
              <a:t>实现方法</a:t>
            </a:r>
            <a:endParaRPr lang="en-US" sz="1100"/>
          </a:p>
        </p:txBody>
      </p:sp>
      <p:sp>
        <p:nvSpPr>
          <p:cNvPr id="13" name="TextBox 12"/>
          <p:cNvSpPr txBox="1"/>
          <p:nvPr/>
        </p:nvSpPr>
        <p:spPr>
          <a:xfrm>
            <a:off x="6858000" y="3530600"/>
            <a:ext cx="725868" cy="639445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3000" b="1">
                <a:solidFill>
                  <a:srgbClr val="FFFFFF"/>
                </a:solidFill>
                <a:latin typeface="Microsoft YaHei"/>
                <a:ea typeface="Microsoft YaHei"/>
              </a:rPr>
              <a:t>03</a:t>
            </a:r>
            <a:endParaRPr lang="en-US" sz="11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453" y="4625213"/>
            <a:ext cx="856550" cy="62568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833233" y="4619244"/>
            <a:ext cx="2540000" cy="6604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3000">
                <a:solidFill>
                  <a:srgbClr val="42464B"/>
                </a:solidFill>
                <a:latin typeface="Microsoft YaHei"/>
                <a:ea typeface="Microsoft YaHei"/>
              </a:rPr>
              <a:t>工作计划</a:t>
            </a:r>
            <a:endParaRPr lang="en-US" sz="1100"/>
          </a:p>
        </p:txBody>
      </p:sp>
      <p:sp>
        <p:nvSpPr>
          <p:cNvPr id="16" name="TextBox 15"/>
          <p:cNvSpPr txBox="1"/>
          <p:nvPr/>
        </p:nvSpPr>
        <p:spPr>
          <a:xfrm>
            <a:off x="6867271" y="4616069"/>
            <a:ext cx="725868" cy="639445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3000" b="1">
                <a:solidFill>
                  <a:srgbClr val="FFFFFF"/>
                </a:solidFill>
                <a:latin typeface="Microsoft YaHei"/>
                <a:ea typeface="Microsoft YaHei"/>
              </a:rPr>
              <a:t>04</a:t>
            </a:r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30" y="1617345"/>
            <a:ext cx="4473073" cy="32736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53868" y="2365629"/>
            <a:ext cx="1806892" cy="1631569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9000" b="1">
                <a:solidFill>
                  <a:srgbClr val="FFFFFF"/>
                </a:solidFill>
                <a:latin typeface="Microsoft YaHei"/>
                <a:ea typeface="Microsoft YaHei"/>
              </a:rPr>
              <a:t>01</a:t>
            </a:r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6296787" y="2342388"/>
            <a:ext cx="2540000" cy="6604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3000">
                <a:solidFill>
                  <a:srgbClr val="42464B"/>
                </a:solidFill>
                <a:latin typeface="Microsoft YaHei"/>
                <a:ea typeface="Microsoft YaHei"/>
              </a:rPr>
              <a:t>选题相关</a:t>
            </a:r>
            <a:endParaRPr 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6302756" y="3029331"/>
            <a:ext cx="4145343" cy="98425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57700"/>
              </a:lnSpc>
            </a:pPr>
            <a:r>
              <a:rPr lang="en-US" sz="1200">
                <a:solidFill>
                  <a:srgbClr val="000000"/>
                </a:solidFill>
                <a:latin typeface="Microsoft YaHei"/>
                <a:ea typeface="Microsoft YaHei"/>
              </a:rPr>
              <a:t>本论文选题来自个人当下实习的单位「腾讯·大粤网（肇庆）」，从改善传统媒体企业中的痛点与不足入手，论述构建立体、全面、便捷的新媒体信息化工程体系的意义。</a:t>
            </a:r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2" b="-5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9142" y="478028"/>
            <a:ext cx="8632063" cy="55245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400">
                <a:solidFill>
                  <a:srgbClr val="42464B"/>
                </a:solidFill>
                <a:latin typeface="Microsoft YaHei"/>
                <a:ea typeface="Microsoft YaHei"/>
              </a:rPr>
              <a:t>选题意义：针对新媒体行业的特殊性，为企业开发定制化系统</a:t>
            </a:r>
            <a:endParaRPr lang="en-US" sz="11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841500"/>
            <a:ext cx="3020093" cy="32238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626" y="3071368"/>
            <a:ext cx="3548086" cy="1945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499" y="1859026"/>
            <a:ext cx="3556558" cy="126648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2" b="-5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9142" y="478028"/>
            <a:ext cx="8632063" cy="55245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400">
                <a:solidFill>
                  <a:srgbClr val="42464B"/>
                </a:solidFill>
                <a:latin typeface="Microsoft YaHei"/>
                <a:ea typeface="Microsoft YaHei"/>
              </a:rPr>
              <a:t>选题意义：针对新媒体行业的特殊性，为企业开发定制化系统</a:t>
            </a:r>
            <a:endParaRPr lang="en-US" sz="11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651000"/>
            <a:ext cx="3193129" cy="37746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87" y="1644142"/>
            <a:ext cx="4263895" cy="20601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62100" y="4229100"/>
            <a:ext cx="4241673" cy="11430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600">
                <a:solidFill>
                  <a:srgbClr val="505050"/>
                </a:solidFill>
                <a:latin typeface="Microsoft YaHei"/>
                <a:ea typeface="Microsoft YaHei"/>
              </a:rPr>
              <a:t>这些功能没有被系统地整合过（因为他们面向的对象是自媒体），无法很好地被企业利用；举个最简单的例子，它没有账户权级管理，没有审核模块。</a:t>
            </a:r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2" b="-5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9142" y="478028"/>
            <a:ext cx="8632063" cy="55245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400">
                <a:solidFill>
                  <a:srgbClr val="42464B"/>
                </a:solidFill>
                <a:latin typeface="Microsoft YaHei"/>
                <a:ea typeface="Microsoft YaHei"/>
              </a:rPr>
              <a:t>选题意义：针对新媒体行业的特殊性，为企业开发定制化系统</a:t>
            </a:r>
            <a:endParaRPr lang="en-US" sz="11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077" y="1327023"/>
            <a:ext cx="3761406" cy="31577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831" y="1327404"/>
            <a:ext cx="3667553" cy="32973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4629" y="5030470"/>
            <a:ext cx="7470077" cy="8636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600">
                <a:solidFill>
                  <a:srgbClr val="505050"/>
                </a:solidFill>
                <a:latin typeface="Microsoft YaHei"/>
                <a:ea typeface="Microsoft YaHei"/>
              </a:rPr>
              <a:t>与业内人士深入交流后，发现国内暂时还不存在类似的，针对新媒体企业开发的信息化管理系统，但这种系统的开发是可行的，至少已经有开发完成的API，具体实现逻辑为：Python+js自动化脚本，完全可以自主设计开发而无需购买。</a:t>
            </a:r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30" y="1617345"/>
            <a:ext cx="4473073" cy="32736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53868" y="2365629"/>
            <a:ext cx="1806892" cy="17272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9000" b="1">
                <a:solidFill>
                  <a:srgbClr val="FFFFFF"/>
                </a:solidFill>
                <a:latin typeface="Microsoft YaHei"/>
                <a:ea typeface="Microsoft YaHei"/>
              </a:rPr>
              <a:t>02</a:t>
            </a:r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6296787" y="2342388"/>
            <a:ext cx="2540000" cy="6604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3000">
                <a:solidFill>
                  <a:srgbClr val="42464B"/>
                </a:solidFill>
                <a:latin typeface="Microsoft YaHei"/>
                <a:ea typeface="Microsoft YaHei"/>
              </a:rPr>
              <a:t>研究内容</a:t>
            </a:r>
            <a:endParaRPr 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6302756" y="3029331"/>
            <a:ext cx="4145343" cy="12700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57700"/>
              </a:lnSpc>
            </a:pPr>
            <a:r>
              <a:rPr lang="en-US" sz="1200">
                <a:solidFill>
                  <a:srgbClr val="000000"/>
                </a:solidFill>
                <a:latin typeface="Microsoft YaHei"/>
                <a:ea typeface="Microsoft YaHei"/>
              </a:rPr>
              <a:t>帮助新媒体企业建立一套拥有招商引流、企业管理、活动直播、内容分发等功能的分布式应用平台。该平台旨在构建立体、全面、便捷的新媒体信息化工程体系，解决完善传统媒体企业中的痛点与不足。</a:t>
            </a:r>
            <a:endParaRPr lang="en-US" sz="1100"/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2" b="-5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9142" y="478028"/>
            <a:ext cx="8632063" cy="55245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400">
                <a:solidFill>
                  <a:srgbClr val="42464B"/>
                </a:solidFill>
                <a:latin typeface="Microsoft YaHei"/>
                <a:ea typeface="Microsoft YaHei"/>
              </a:rPr>
              <a:t>研究内容：各大模块的设计，如何更加贴切企业的需求？</a:t>
            </a:r>
            <a:endParaRPr 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1338580" y="1595755"/>
            <a:ext cx="8447214" cy="11430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600">
                <a:solidFill>
                  <a:srgbClr val="505050"/>
                </a:solidFill>
                <a:latin typeface="Microsoft YaHei"/>
                <a:ea typeface="Microsoft YaHei"/>
              </a:rPr>
              <a:t>经过一段时间对公司各项业务的体验与了解后，我发现企业最核心的需求可以分为两大板块：</a:t>
            </a:r>
            <a:endParaRPr lang="en-US" sz="1100"/>
          </a:p>
          <a:p>
            <a:pPr algn="l" latinLnBrk="1">
              <a:lnSpc>
                <a:spcPct val="116199"/>
              </a:lnSpc>
            </a:pPr>
            <a:r>
              <a:rPr lang="en-US" sz="1600">
                <a:solidFill>
                  <a:srgbClr val="505050"/>
                </a:solidFill>
                <a:latin typeface="Microsoft YaHei"/>
                <a:ea typeface="Microsoft YaHei"/>
              </a:rPr>
              <a:t> </a:t>
            </a:r>
          </a:p>
          <a:p>
            <a:pPr algn="l" latinLnBrk="1">
              <a:lnSpc>
                <a:spcPct val="116199"/>
              </a:lnSpc>
            </a:pPr>
            <a:endParaRPr lang="en-US" sz="1600">
              <a:solidFill>
                <a:srgbClr val="505050"/>
              </a:solidFill>
              <a:latin typeface="Microsoft YaHei"/>
              <a:ea typeface="Microsoft YaHei"/>
            </a:endParaRPr>
          </a:p>
          <a:p>
            <a:pPr algn="l" latinLnBrk="1">
              <a:lnSpc>
                <a:spcPct val="116199"/>
              </a:lnSpc>
            </a:pPr>
            <a:r>
              <a:rPr lang="en-US" sz="1600">
                <a:solidFill>
                  <a:srgbClr val="505050"/>
                </a:solidFill>
                <a:latin typeface="Microsoft YaHei"/>
                <a:ea typeface="Microsoft YaHei"/>
              </a:rPr>
              <a:t>1.公司需求（招商引流、企业管理、活动直播、内容审核、内容分发</a:t>
            </a:r>
            <a:r>
              <a:rPr lang="en-US" sz="1600">
                <a:solidFill>
                  <a:srgbClr val="505050"/>
                </a:solidFill>
                <a:latin typeface="Microsoft YaHei, PingFang SC, sans serif"/>
                <a:ea typeface="Microsoft YaHei, PingFang SC, sans serif"/>
              </a:rPr>
              <a:t>）</a:t>
            </a:r>
          </a:p>
          <a:p>
            <a:pPr algn="l" latinLnBrk="1">
              <a:lnSpc>
                <a:spcPct val="116199"/>
              </a:lnSpc>
            </a:pPr>
            <a:r>
              <a:rPr lang="en-US" sz="1600">
                <a:solidFill>
                  <a:srgbClr val="505050"/>
                </a:solidFill>
                <a:latin typeface="Microsoft YaHei"/>
                <a:ea typeface="Microsoft YaHei"/>
              </a:rPr>
              <a:t>2.客户需求（对外宣发、引流推广、品牌建设</a:t>
            </a:r>
            <a:r>
              <a:rPr lang="en-US" sz="1600">
                <a:solidFill>
                  <a:srgbClr val="505050"/>
                </a:solidFill>
                <a:latin typeface="Microsoft YaHei, PingFang SC, sans serif"/>
                <a:ea typeface="Microsoft YaHei, PingFang SC, sans serif"/>
              </a:rPr>
              <a:t>）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0" y="2984500"/>
            <a:ext cx="2004591" cy="26964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3048000"/>
            <a:ext cx="3830236" cy="254889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2" b="-5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9142" y="478028"/>
            <a:ext cx="8632063" cy="55245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400">
                <a:solidFill>
                  <a:srgbClr val="42464B"/>
                </a:solidFill>
                <a:latin typeface="Microsoft YaHei"/>
                <a:ea typeface="Microsoft YaHei"/>
              </a:rPr>
              <a:t>研究内容：各大模块的设计，如何更加贴切企业的需求？</a:t>
            </a:r>
            <a:endParaRPr lang="en-US" sz="11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435100"/>
            <a:ext cx="7487603" cy="432447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260</Words>
  <Application>Microsoft Office PowerPoint</Application>
  <PresentationFormat>自定义</PresentationFormat>
  <Paragraphs>71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Microsoft YaHei, PingFang SC, sans serif</vt:lpstr>
      <vt:lpstr>宋体</vt:lpstr>
      <vt:lpstr>Microsoft YaHei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ho kaso</cp:lastModifiedBy>
  <cp:revision>6</cp:revision>
  <dcterms:created xsi:type="dcterms:W3CDTF">2006-08-16T00:00:00Z</dcterms:created>
  <dcterms:modified xsi:type="dcterms:W3CDTF">2019-12-28T14:43:44Z</dcterms:modified>
</cp:coreProperties>
</file>